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FFC76B6B-5764-4E40-931A-391C9AC9EEF4}">
  <a:tblStyle styleId="{FFC76B6B-5764-4E40-931A-391C9AC9EEF4}" styleName="Table_0">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3" d="100"/>
          <a:sy n="73" d="100"/>
        </p:scale>
        <p:origin x="-120" y="-448"/>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85831510"/>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4" name="Shape 1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2" name="Shape 1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8" name="Shape 1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65" name="Shape 1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71" name="Shape 17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77" name="Shape 1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83" name="Shape 1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2" name="Shape 1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8" name="Shape 1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48"/>
        <p:cNvGrpSpPr/>
        <p:nvPr/>
      </p:nvGrpSpPr>
      <p:grpSpPr>
        <a:xfrm>
          <a:off x="0" y="0"/>
          <a:ext cx="0" cy="0"/>
          <a:chOff x="0" y="0"/>
          <a:chExt cx="0" cy="0"/>
        </a:xfrm>
      </p:grpSpPr>
      <p:sp>
        <p:nvSpPr>
          <p:cNvPr id="49" name="Shape 49"/>
          <p:cNvSpPr/>
          <p:nvPr/>
        </p:nvSpPr>
        <p:spPr>
          <a:xfrm>
            <a:off x="0" y="0"/>
            <a:ext cx="9144000" cy="3723299"/>
          </a:xfrm>
          <a:prstGeom prst="rect">
            <a:avLst/>
          </a:prstGeom>
          <a:solidFill>
            <a:srgbClr val="000000"/>
          </a:solidFill>
          <a:ln>
            <a:noFill/>
          </a:ln>
        </p:spPr>
        <p:txBody>
          <a:bodyPr lIns="91425" tIns="45700" rIns="91425" bIns="45700" anchor="ctr" anchorCtr="0">
            <a:noAutofit/>
          </a:bodyPr>
          <a:lstStyle/>
          <a:p>
            <a:pPr>
              <a:spcBef>
                <a:spcPts val="0"/>
              </a:spcBef>
              <a:buNone/>
            </a:pPr>
            <a:endParaRPr/>
          </a:p>
        </p:txBody>
      </p:sp>
      <p:sp>
        <p:nvSpPr>
          <p:cNvPr id="50" name="Shape 50"/>
          <p:cNvSpPr txBox="1">
            <a:spLocks noGrp="1"/>
          </p:cNvSpPr>
          <p:nvPr>
            <p:ph type="ctrTitle"/>
          </p:nvPr>
        </p:nvSpPr>
        <p:spPr>
          <a:xfrm>
            <a:off x="391160" y="1433988"/>
            <a:ext cx="8351399" cy="421499"/>
          </a:xfrm>
          <a:prstGeom prst="rect">
            <a:avLst/>
          </a:prstGeom>
        </p:spPr>
        <p:txBody>
          <a:bodyPr lIns="91425" tIns="91425" rIns="91425" bIns="91425" anchor="ctr" anchorCtr="0"/>
          <a:lstStyle>
            <a:lvl1pPr>
              <a:spcBef>
                <a:spcPts val="0"/>
              </a:spcBef>
              <a:buClr>
                <a:schemeClr val="lt1"/>
              </a:buClr>
              <a:buSzPct val="100000"/>
              <a:buFont typeface="Tahoma"/>
              <a:defRPr sz="3600">
                <a:solidFill>
                  <a:schemeClr val="lt1"/>
                </a:solidFill>
                <a:latin typeface="Tahoma"/>
                <a:ea typeface="Tahoma"/>
                <a:cs typeface="Tahoma"/>
                <a:sym typeface="Tahoma"/>
              </a:defRPr>
            </a:lvl1pPr>
            <a:lvl2pPr>
              <a:spcBef>
                <a:spcPts val="0"/>
              </a:spcBef>
              <a:buClr>
                <a:schemeClr val="lt1"/>
              </a:buClr>
              <a:buSzPct val="100000"/>
              <a:buFont typeface="Tahoma"/>
              <a:defRPr sz="3600">
                <a:solidFill>
                  <a:schemeClr val="lt1"/>
                </a:solidFill>
                <a:latin typeface="Tahoma"/>
                <a:ea typeface="Tahoma"/>
                <a:cs typeface="Tahoma"/>
                <a:sym typeface="Tahoma"/>
              </a:defRPr>
            </a:lvl2pPr>
            <a:lvl3pPr>
              <a:spcBef>
                <a:spcPts val="0"/>
              </a:spcBef>
              <a:buClr>
                <a:schemeClr val="lt1"/>
              </a:buClr>
              <a:buSzPct val="100000"/>
              <a:buFont typeface="Tahoma"/>
              <a:defRPr sz="3600">
                <a:solidFill>
                  <a:schemeClr val="lt1"/>
                </a:solidFill>
                <a:latin typeface="Tahoma"/>
                <a:ea typeface="Tahoma"/>
                <a:cs typeface="Tahoma"/>
                <a:sym typeface="Tahoma"/>
              </a:defRPr>
            </a:lvl3pPr>
            <a:lvl4pPr>
              <a:spcBef>
                <a:spcPts val="0"/>
              </a:spcBef>
              <a:buClr>
                <a:schemeClr val="lt1"/>
              </a:buClr>
              <a:buSzPct val="100000"/>
              <a:buFont typeface="Tahoma"/>
              <a:defRPr sz="3600">
                <a:solidFill>
                  <a:schemeClr val="lt1"/>
                </a:solidFill>
                <a:latin typeface="Tahoma"/>
                <a:ea typeface="Tahoma"/>
                <a:cs typeface="Tahoma"/>
                <a:sym typeface="Tahoma"/>
              </a:defRPr>
            </a:lvl4pPr>
            <a:lvl5pPr>
              <a:spcBef>
                <a:spcPts val="0"/>
              </a:spcBef>
              <a:buClr>
                <a:schemeClr val="lt1"/>
              </a:buClr>
              <a:buSzPct val="100000"/>
              <a:buFont typeface="Tahoma"/>
              <a:defRPr sz="3600">
                <a:solidFill>
                  <a:schemeClr val="lt1"/>
                </a:solidFill>
                <a:latin typeface="Tahoma"/>
                <a:ea typeface="Tahoma"/>
                <a:cs typeface="Tahoma"/>
                <a:sym typeface="Tahoma"/>
              </a:defRPr>
            </a:lvl5pPr>
            <a:lvl6pPr>
              <a:spcBef>
                <a:spcPts val="0"/>
              </a:spcBef>
              <a:buClr>
                <a:schemeClr val="lt1"/>
              </a:buClr>
              <a:buSzPct val="100000"/>
              <a:buFont typeface="Tahoma"/>
              <a:defRPr sz="3600">
                <a:solidFill>
                  <a:schemeClr val="lt1"/>
                </a:solidFill>
                <a:latin typeface="Tahoma"/>
                <a:ea typeface="Tahoma"/>
                <a:cs typeface="Tahoma"/>
                <a:sym typeface="Tahoma"/>
              </a:defRPr>
            </a:lvl6pPr>
            <a:lvl7pPr>
              <a:spcBef>
                <a:spcPts val="0"/>
              </a:spcBef>
              <a:buClr>
                <a:schemeClr val="lt1"/>
              </a:buClr>
              <a:buSzPct val="100000"/>
              <a:buFont typeface="Tahoma"/>
              <a:defRPr sz="3600">
                <a:solidFill>
                  <a:schemeClr val="lt1"/>
                </a:solidFill>
                <a:latin typeface="Tahoma"/>
                <a:ea typeface="Tahoma"/>
                <a:cs typeface="Tahoma"/>
                <a:sym typeface="Tahoma"/>
              </a:defRPr>
            </a:lvl7pPr>
            <a:lvl8pPr>
              <a:spcBef>
                <a:spcPts val="0"/>
              </a:spcBef>
              <a:buClr>
                <a:schemeClr val="lt1"/>
              </a:buClr>
              <a:buSzPct val="100000"/>
              <a:buFont typeface="Tahoma"/>
              <a:defRPr sz="3600">
                <a:solidFill>
                  <a:schemeClr val="lt1"/>
                </a:solidFill>
                <a:latin typeface="Tahoma"/>
                <a:ea typeface="Tahoma"/>
                <a:cs typeface="Tahoma"/>
                <a:sym typeface="Tahoma"/>
              </a:defRPr>
            </a:lvl8pPr>
            <a:lvl9pPr>
              <a:spcBef>
                <a:spcPts val="0"/>
              </a:spcBef>
              <a:buClr>
                <a:schemeClr val="lt1"/>
              </a:buClr>
              <a:buSzPct val="100000"/>
              <a:buFont typeface="Tahoma"/>
              <a:defRPr sz="3600">
                <a:solidFill>
                  <a:schemeClr val="lt1"/>
                </a:solidFill>
                <a:latin typeface="Tahoma"/>
                <a:ea typeface="Tahoma"/>
                <a:cs typeface="Tahoma"/>
                <a:sym typeface="Tahoma"/>
              </a:defRPr>
            </a:lvl9pPr>
          </a:lstStyle>
          <a:p>
            <a:endParaRPr/>
          </a:p>
        </p:txBody>
      </p:sp>
      <p:sp>
        <p:nvSpPr>
          <p:cNvPr id="51" name="Shape 51"/>
          <p:cNvSpPr txBox="1">
            <a:spLocks noGrp="1"/>
          </p:cNvSpPr>
          <p:nvPr>
            <p:ph type="subTitle" idx="1"/>
          </p:nvPr>
        </p:nvSpPr>
        <p:spPr>
          <a:xfrm>
            <a:off x="403761" y="1982435"/>
            <a:ext cx="8342400" cy="342300"/>
          </a:xfrm>
          <a:prstGeom prst="rect">
            <a:avLst/>
          </a:prstGeom>
        </p:spPr>
        <p:txBody>
          <a:bodyPr lIns="91425" tIns="91425" rIns="91425" bIns="91425" anchor="ctr" anchorCtr="0"/>
          <a:lstStyle>
            <a:lvl1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1pPr>
            <a:lvl2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2pPr>
            <a:lvl3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3pPr>
            <a:lvl4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4pPr>
            <a:lvl5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5pPr>
            <a:lvl6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6pPr>
            <a:lvl7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7pPr>
            <a:lvl8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8pPr>
            <a:lvl9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9pPr>
          </a:lstStyle>
          <a:p>
            <a:endParaRPr/>
          </a:p>
        </p:txBody>
      </p:sp>
      <p:cxnSp>
        <p:nvCxnSpPr>
          <p:cNvPr id="52" name="Shape 52"/>
          <p:cNvCxnSpPr/>
          <p:nvPr/>
        </p:nvCxnSpPr>
        <p:spPr>
          <a:xfrm>
            <a:off x="2258800" y="1912668"/>
            <a:ext cx="4621799" cy="10799"/>
          </a:xfrm>
          <a:prstGeom prst="straightConnector1">
            <a:avLst/>
          </a:prstGeom>
          <a:noFill/>
          <a:ln w="25400" cap="rnd">
            <a:solidFill>
              <a:schemeClr val="accent2"/>
            </a:solidFill>
            <a:prstDash val="dot"/>
            <a:round/>
            <a:headEnd type="none" w="med" len="med"/>
            <a:tailEnd type="none" w="med" len="med"/>
          </a:ln>
        </p:spPr>
      </p:cxnSp>
      <p:sp>
        <p:nvSpPr>
          <p:cNvPr id="53" name="Shape 53"/>
          <p:cNvSpPr/>
          <p:nvPr/>
        </p:nvSpPr>
        <p:spPr>
          <a:xfrm>
            <a:off x="0" y="3030297"/>
            <a:ext cx="9143999" cy="795916"/>
          </a:xfrm>
          <a:custGeom>
            <a:avLst/>
            <a:gdLst/>
            <a:ahLst/>
            <a:cxnLst/>
            <a:rect l="0" t="0" r="0" b="0"/>
            <a:pathLst>
              <a:path w="9144000" h="1440573" extrusionOk="0">
                <a:moveTo>
                  <a:pt x="8881" y="1"/>
                </a:moveTo>
                <a:lnTo>
                  <a:pt x="9126239" y="44075"/>
                </a:lnTo>
                <a:lnTo>
                  <a:pt x="9144000" y="1303180"/>
                </a:lnTo>
                <a:lnTo>
                  <a:pt x="8922142" y="1440573"/>
                </a:lnTo>
                <a:lnTo>
                  <a:pt x="8672386" y="1291790"/>
                </a:lnTo>
                <a:lnTo>
                  <a:pt x="8449199" y="1414005"/>
                </a:lnTo>
                <a:lnTo>
                  <a:pt x="8210071" y="1302417"/>
                </a:lnTo>
                <a:lnTo>
                  <a:pt x="7976257" y="1408691"/>
                </a:lnTo>
                <a:lnTo>
                  <a:pt x="7737129" y="1286476"/>
                </a:lnTo>
                <a:lnTo>
                  <a:pt x="7503314" y="1414005"/>
                </a:lnTo>
                <a:lnTo>
                  <a:pt x="7269500" y="1291790"/>
                </a:lnTo>
                <a:lnTo>
                  <a:pt x="7030372" y="1414005"/>
                </a:lnTo>
                <a:lnTo>
                  <a:pt x="6796557" y="1281162"/>
                </a:lnTo>
                <a:lnTo>
                  <a:pt x="6568057" y="1414005"/>
                </a:lnTo>
                <a:lnTo>
                  <a:pt x="6334243" y="1281163"/>
                </a:lnTo>
                <a:lnTo>
                  <a:pt x="6100428" y="1419319"/>
                </a:lnTo>
                <a:lnTo>
                  <a:pt x="5866614" y="1281163"/>
                </a:lnTo>
                <a:lnTo>
                  <a:pt x="5632800" y="1424632"/>
                </a:lnTo>
                <a:lnTo>
                  <a:pt x="5388357" y="1286476"/>
                </a:lnTo>
                <a:lnTo>
                  <a:pt x="5154543" y="1424632"/>
                </a:lnTo>
                <a:lnTo>
                  <a:pt x="4920729" y="1297104"/>
                </a:lnTo>
                <a:lnTo>
                  <a:pt x="4686914" y="1429946"/>
                </a:lnTo>
                <a:lnTo>
                  <a:pt x="4447786" y="1291790"/>
                </a:lnTo>
                <a:lnTo>
                  <a:pt x="4219286" y="1435260"/>
                </a:lnTo>
                <a:lnTo>
                  <a:pt x="3980157" y="1281163"/>
                </a:lnTo>
                <a:lnTo>
                  <a:pt x="3746343" y="1429946"/>
                </a:lnTo>
                <a:lnTo>
                  <a:pt x="3512529" y="1291790"/>
                </a:lnTo>
                <a:lnTo>
                  <a:pt x="3284028" y="1429946"/>
                </a:lnTo>
                <a:lnTo>
                  <a:pt x="3044900" y="1297104"/>
                </a:lnTo>
                <a:lnTo>
                  <a:pt x="2805772" y="1429946"/>
                </a:lnTo>
                <a:lnTo>
                  <a:pt x="2571958" y="1297104"/>
                </a:lnTo>
                <a:lnTo>
                  <a:pt x="2343457" y="1429946"/>
                </a:lnTo>
                <a:lnTo>
                  <a:pt x="2104329" y="1291790"/>
                </a:lnTo>
                <a:lnTo>
                  <a:pt x="1865201" y="1435260"/>
                </a:lnTo>
                <a:lnTo>
                  <a:pt x="1631386" y="1281163"/>
                </a:lnTo>
                <a:lnTo>
                  <a:pt x="1402886" y="1435260"/>
                </a:lnTo>
                <a:lnTo>
                  <a:pt x="1163758" y="1291790"/>
                </a:lnTo>
                <a:lnTo>
                  <a:pt x="935257" y="1435260"/>
                </a:lnTo>
                <a:lnTo>
                  <a:pt x="696129" y="1291790"/>
                </a:lnTo>
                <a:lnTo>
                  <a:pt x="457001" y="1429946"/>
                </a:lnTo>
                <a:lnTo>
                  <a:pt x="217872" y="1291790"/>
                </a:lnTo>
                <a:lnTo>
                  <a:pt x="0" y="1435260"/>
                </a:lnTo>
                <a:cubicBezTo>
                  <a:pt x="2960" y="956840"/>
                  <a:pt x="5921" y="478421"/>
                  <a:pt x="8881" y="1"/>
                </a:cubicBez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54" name="Shape 54"/>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55"/>
        <p:cNvGrpSpPr/>
        <p:nvPr/>
      </p:nvGrpSpPr>
      <p:grpSpPr>
        <a:xfrm>
          <a:off x="0" y="0"/>
          <a:ext cx="0" cy="0"/>
          <a:chOff x="0" y="0"/>
          <a:chExt cx="0" cy="0"/>
        </a:xfrm>
      </p:grpSpPr>
      <p:sp>
        <p:nvSpPr>
          <p:cNvPr id="56" name="Shape 56"/>
          <p:cNvSpPr/>
          <p:nvPr/>
        </p:nvSpPr>
        <p:spPr>
          <a:xfrm>
            <a:off x="0" y="0"/>
            <a:ext cx="9144000" cy="937200"/>
          </a:xfrm>
          <a:prstGeom prst="rect">
            <a:avLst/>
          </a:prstGeom>
          <a:solidFill>
            <a:srgbClr val="0C0C0C"/>
          </a:solidFill>
          <a:ln>
            <a:noFill/>
          </a:ln>
        </p:spPr>
        <p:txBody>
          <a:bodyPr lIns="91425" tIns="45700" rIns="91425" bIns="45700" anchor="ctr" anchorCtr="0">
            <a:noAutofit/>
          </a:bodyPr>
          <a:lstStyle/>
          <a:p>
            <a:pPr>
              <a:spcBef>
                <a:spcPts val="0"/>
              </a:spcBef>
              <a:buNone/>
            </a:pPr>
            <a:endParaRPr/>
          </a:p>
        </p:txBody>
      </p:sp>
      <p:sp>
        <p:nvSpPr>
          <p:cNvPr id="57" name="Shape 57"/>
          <p:cNvSpPr/>
          <p:nvPr/>
        </p:nvSpPr>
        <p:spPr>
          <a:xfrm>
            <a:off x="0" y="226265"/>
            <a:ext cx="9143999" cy="795916"/>
          </a:xfrm>
          <a:custGeom>
            <a:avLst/>
            <a:gdLst/>
            <a:ahLst/>
            <a:cxnLst/>
            <a:rect l="0" t="0" r="0" b="0"/>
            <a:pathLst>
              <a:path w="9144000" h="1440573" extrusionOk="0">
                <a:moveTo>
                  <a:pt x="8881" y="1"/>
                </a:moveTo>
                <a:lnTo>
                  <a:pt x="9126239" y="44075"/>
                </a:lnTo>
                <a:lnTo>
                  <a:pt x="9144000" y="1303180"/>
                </a:lnTo>
                <a:lnTo>
                  <a:pt x="8922142" y="1440573"/>
                </a:lnTo>
                <a:lnTo>
                  <a:pt x="8672386" y="1291790"/>
                </a:lnTo>
                <a:lnTo>
                  <a:pt x="8449199" y="1414005"/>
                </a:lnTo>
                <a:lnTo>
                  <a:pt x="8210071" y="1302417"/>
                </a:lnTo>
                <a:lnTo>
                  <a:pt x="7976257" y="1408691"/>
                </a:lnTo>
                <a:lnTo>
                  <a:pt x="7737129" y="1286476"/>
                </a:lnTo>
                <a:lnTo>
                  <a:pt x="7503314" y="1414005"/>
                </a:lnTo>
                <a:lnTo>
                  <a:pt x="7269500" y="1291790"/>
                </a:lnTo>
                <a:lnTo>
                  <a:pt x="7030372" y="1414005"/>
                </a:lnTo>
                <a:lnTo>
                  <a:pt x="6796557" y="1281162"/>
                </a:lnTo>
                <a:lnTo>
                  <a:pt x="6568057" y="1414005"/>
                </a:lnTo>
                <a:lnTo>
                  <a:pt x="6334243" y="1281163"/>
                </a:lnTo>
                <a:lnTo>
                  <a:pt x="6100428" y="1419319"/>
                </a:lnTo>
                <a:lnTo>
                  <a:pt x="5866614" y="1281163"/>
                </a:lnTo>
                <a:lnTo>
                  <a:pt x="5632800" y="1424632"/>
                </a:lnTo>
                <a:lnTo>
                  <a:pt x="5388357" y="1286476"/>
                </a:lnTo>
                <a:lnTo>
                  <a:pt x="5154543" y="1424632"/>
                </a:lnTo>
                <a:lnTo>
                  <a:pt x="4920729" y="1297104"/>
                </a:lnTo>
                <a:lnTo>
                  <a:pt x="4686914" y="1429946"/>
                </a:lnTo>
                <a:lnTo>
                  <a:pt x="4447786" y="1291790"/>
                </a:lnTo>
                <a:lnTo>
                  <a:pt x="4219286" y="1435260"/>
                </a:lnTo>
                <a:lnTo>
                  <a:pt x="3980157" y="1281163"/>
                </a:lnTo>
                <a:lnTo>
                  <a:pt x="3746343" y="1429946"/>
                </a:lnTo>
                <a:lnTo>
                  <a:pt x="3512529" y="1291790"/>
                </a:lnTo>
                <a:lnTo>
                  <a:pt x="3284028" y="1429946"/>
                </a:lnTo>
                <a:lnTo>
                  <a:pt x="3044900" y="1297104"/>
                </a:lnTo>
                <a:lnTo>
                  <a:pt x="2805772" y="1429946"/>
                </a:lnTo>
                <a:lnTo>
                  <a:pt x="2571958" y="1297104"/>
                </a:lnTo>
                <a:lnTo>
                  <a:pt x="2343457" y="1429946"/>
                </a:lnTo>
                <a:lnTo>
                  <a:pt x="2104329" y="1291790"/>
                </a:lnTo>
                <a:lnTo>
                  <a:pt x="1865201" y="1435260"/>
                </a:lnTo>
                <a:lnTo>
                  <a:pt x="1631386" y="1281163"/>
                </a:lnTo>
                <a:lnTo>
                  <a:pt x="1402886" y="1435260"/>
                </a:lnTo>
                <a:lnTo>
                  <a:pt x="1163758" y="1291790"/>
                </a:lnTo>
                <a:lnTo>
                  <a:pt x="935257" y="1435260"/>
                </a:lnTo>
                <a:lnTo>
                  <a:pt x="696129" y="1291790"/>
                </a:lnTo>
                <a:lnTo>
                  <a:pt x="457001" y="1429946"/>
                </a:lnTo>
                <a:lnTo>
                  <a:pt x="217872" y="1291790"/>
                </a:lnTo>
                <a:lnTo>
                  <a:pt x="0" y="1435260"/>
                </a:lnTo>
                <a:cubicBezTo>
                  <a:pt x="2960" y="956840"/>
                  <a:pt x="5921" y="478421"/>
                  <a:pt x="8881" y="1"/>
                </a:cubicBez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cxnSp>
        <p:nvCxnSpPr>
          <p:cNvPr id="58" name="Shape 58"/>
          <p:cNvCxnSpPr/>
          <p:nvPr/>
        </p:nvCxnSpPr>
        <p:spPr>
          <a:xfrm rot="10800000" flipH="1">
            <a:off x="2258963" y="783855"/>
            <a:ext cx="4602300" cy="6900"/>
          </a:xfrm>
          <a:prstGeom prst="straightConnector1">
            <a:avLst/>
          </a:prstGeom>
          <a:noFill/>
          <a:ln w="25400" cap="rnd">
            <a:solidFill>
              <a:schemeClr val="accent2"/>
            </a:solidFill>
            <a:prstDash val="dot"/>
            <a:round/>
            <a:headEnd type="none" w="med" len="med"/>
            <a:tailEnd type="none" w="med" len="med"/>
          </a:ln>
        </p:spPr>
      </p:cxnSp>
      <p:sp>
        <p:nvSpPr>
          <p:cNvPr id="59" name="Shape 59"/>
          <p:cNvSpPr txBox="1">
            <a:spLocks noGrp="1"/>
          </p:cNvSpPr>
          <p:nvPr>
            <p:ph type="body" idx="1"/>
          </p:nvPr>
        </p:nvSpPr>
        <p:spPr>
          <a:xfrm>
            <a:off x="457200" y="1200150"/>
            <a:ext cx="8229600" cy="3630300"/>
          </a:xfrm>
          <a:prstGeom prst="rect">
            <a:avLst/>
          </a:prstGeom>
        </p:spPr>
        <p:txBody>
          <a:bodyPr lIns="91425" tIns="91425" rIns="91425" bIns="91425" anchor="t" anchorCtr="0"/>
          <a:lstStyle>
            <a:lvl1pPr>
              <a:spcBef>
                <a:spcPts val="0"/>
              </a:spcBef>
              <a:defRPr>
                <a:latin typeface="Times New Roman"/>
                <a:ea typeface="Times New Roman"/>
                <a:cs typeface="Times New Roman"/>
                <a:sym typeface="Times New Roman"/>
              </a:defRPr>
            </a:lvl1pPr>
            <a:lvl2pPr>
              <a:spcBef>
                <a:spcPts val="0"/>
              </a:spcBef>
              <a:defRPr>
                <a:latin typeface="Times New Roman"/>
                <a:ea typeface="Times New Roman"/>
                <a:cs typeface="Times New Roman"/>
                <a:sym typeface="Times New Roman"/>
              </a:defRPr>
            </a:lvl2pPr>
            <a:lvl3pPr>
              <a:spcBef>
                <a:spcPts val="0"/>
              </a:spcBef>
              <a:defRPr>
                <a:latin typeface="Times New Roman"/>
                <a:ea typeface="Times New Roman"/>
                <a:cs typeface="Times New Roman"/>
                <a:sym typeface="Times New Roman"/>
              </a:defRPr>
            </a:lvl3pPr>
            <a:lvl4pPr>
              <a:spcBef>
                <a:spcPts val="0"/>
              </a:spcBef>
              <a:defRPr>
                <a:latin typeface="Times New Roman"/>
                <a:ea typeface="Times New Roman"/>
                <a:cs typeface="Times New Roman"/>
                <a:sym typeface="Times New Roman"/>
              </a:defRPr>
            </a:lvl4pPr>
            <a:lvl5pPr>
              <a:spcBef>
                <a:spcPts val="0"/>
              </a:spcBef>
              <a:defRPr>
                <a:latin typeface="Times New Roman"/>
                <a:ea typeface="Times New Roman"/>
                <a:cs typeface="Times New Roman"/>
                <a:sym typeface="Times New Roman"/>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0" name="Shape 60"/>
          <p:cNvSpPr txBox="1">
            <a:spLocks noGrp="1"/>
          </p:cNvSpPr>
          <p:nvPr>
            <p:ph type="title"/>
          </p:nvPr>
        </p:nvSpPr>
        <p:spPr>
          <a:xfrm>
            <a:off x="457200" y="13321"/>
            <a:ext cx="8229600" cy="857400"/>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1" name="Shape 6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62"/>
        <p:cNvGrpSpPr/>
        <p:nvPr/>
      </p:nvGrpSpPr>
      <p:grpSpPr>
        <a:xfrm>
          <a:off x="0" y="0"/>
          <a:ext cx="0" cy="0"/>
          <a:chOff x="0" y="0"/>
          <a:chExt cx="0" cy="0"/>
        </a:xfrm>
      </p:grpSpPr>
      <p:sp>
        <p:nvSpPr>
          <p:cNvPr id="63" name="Shape 63"/>
          <p:cNvSpPr/>
          <p:nvPr/>
        </p:nvSpPr>
        <p:spPr>
          <a:xfrm>
            <a:off x="0" y="0"/>
            <a:ext cx="4456799" cy="4708799"/>
          </a:xfrm>
          <a:prstGeom prst="rect">
            <a:avLst/>
          </a:prstGeom>
          <a:solidFill>
            <a:srgbClr val="000000"/>
          </a:solidFill>
          <a:ln>
            <a:noFill/>
          </a:ln>
        </p:spPr>
        <p:txBody>
          <a:bodyPr lIns="91425" tIns="45700" rIns="91425" bIns="45700" anchor="ctr" anchorCtr="0">
            <a:noAutofit/>
          </a:bodyPr>
          <a:lstStyle/>
          <a:p>
            <a:pPr>
              <a:spcBef>
                <a:spcPts val="0"/>
              </a:spcBef>
              <a:buNone/>
            </a:pPr>
            <a:endParaRPr/>
          </a:p>
        </p:txBody>
      </p:sp>
      <p:sp>
        <p:nvSpPr>
          <p:cNvPr id="64" name="Shape 64"/>
          <p:cNvSpPr/>
          <p:nvPr/>
        </p:nvSpPr>
        <p:spPr>
          <a:xfrm flipH="1">
            <a:off x="3434" y="3759780"/>
            <a:ext cx="4453249" cy="1033097"/>
          </a:xfrm>
          <a:custGeom>
            <a:avLst/>
            <a:gdLst/>
            <a:ahLst/>
            <a:cxnLst/>
            <a:rect l="0" t="0" r="0" b="0"/>
            <a:pathLst>
              <a:path w="4453250" h="1869860" extrusionOk="0">
                <a:moveTo>
                  <a:pt x="4447791" y="1726390"/>
                </a:moveTo>
                <a:lnTo>
                  <a:pt x="4219291" y="1869860"/>
                </a:lnTo>
                <a:lnTo>
                  <a:pt x="3980162" y="1715763"/>
                </a:lnTo>
                <a:lnTo>
                  <a:pt x="3746348" y="1864546"/>
                </a:lnTo>
                <a:lnTo>
                  <a:pt x="3512534" y="1726390"/>
                </a:lnTo>
                <a:lnTo>
                  <a:pt x="3284033" y="1864546"/>
                </a:lnTo>
                <a:lnTo>
                  <a:pt x="3044905" y="1731704"/>
                </a:lnTo>
                <a:lnTo>
                  <a:pt x="2805777" y="1864546"/>
                </a:lnTo>
                <a:lnTo>
                  <a:pt x="2571963" y="1731704"/>
                </a:lnTo>
                <a:lnTo>
                  <a:pt x="2343462" y="1864546"/>
                </a:lnTo>
                <a:lnTo>
                  <a:pt x="2104334" y="1726390"/>
                </a:lnTo>
                <a:lnTo>
                  <a:pt x="1865206" y="1869860"/>
                </a:lnTo>
                <a:lnTo>
                  <a:pt x="1631391" y="1715763"/>
                </a:lnTo>
                <a:lnTo>
                  <a:pt x="1402891" y="1869860"/>
                </a:lnTo>
                <a:lnTo>
                  <a:pt x="1163763" y="1726390"/>
                </a:lnTo>
                <a:lnTo>
                  <a:pt x="935262" y="1869860"/>
                </a:lnTo>
                <a:lnTo>
                  <a:pt x="696134" y="1726390"/>
                </a:lnTo>
                <a:lnTo>
                  <a:pt x="457006" y="1864546"/>
                </a:lnTo>
                <a:lnTo>
                  <a:pt x="217877" y="1726390"/>
                </a:lnTo>
                <a:lnTo>
                  <a:pt x="5" y="1869860"/>
                </a:lnTo>
                <a:cubicBezTo>
                  <a:pt x="3" y="1246574"/>
                  <a:pt x="2" y="623287"/>
                  <a:pt x="0" y="1"/>
                </a:cubicBezTo>
                <a:lnTo>
                  <a:pt x="4453250" y="0"/>
                </a:lnTo>
              </a:path>
            </a:pathLst>
          </a:custGeom>
          <a:solidFill>
            <a:schemeClr val="dk2"/>
          </a:solidFill>
          <a:ln>
            <a:noFill/>
          </a:ln>
        </p:spPr>
        <p:txBody>
          <a:bodyPr lIns="91425" tIns="45700" rIns="91425" bIns="45700" anchor="ctr" anchorCtr="0">
            <a:noAutofit/>
          </a:bodyPr>
          <a:lstStyle/>
          <a:p>
            <a:pPr>
              <a:spcBef>
                <a:spcPts val="0"/>
              </a:spcBef>
              <a:buNone/>
            </a:pPr>
            <a:endParaRPr/>
          </a:p>
        </p:txBody>
      </p:sp>
      <p:cxnSp>
        <p:nvCxnSpPr>
          <p:cNvPr id="65" name="Shape 65"/>
          <p:cNvCxnSpPr/>
          <p:nvPr/>
        </p:nvCxnSpPr>
        <p:spPr>
          <a:xfrm>
            <a:off x="409699" y="744077"/>
            <a:ext cx="3660000" cy="0"/>
          </a:xfrm>
          <a:prstGeom prst="straightConnector1">
            <a:avLst/>
          </a:prstGeom>
          <a:noFill/>
          <a:ln w="25400" cap="rnd">
            <a:solidFill>
              <a:schemeClr val="accent2"/>
            </a:solidFill>
            <a:prstDash val="dot"/>
            <a:round/>
            <a:headEnd type="none" w="med" len="med"/>
            <a:tailEnd type="none" w="med" len="med"/>
          </a:ln>
        </p:spPr>
      </p:cxnSp>
      <p:sp>
        <p:nvSpPr>
          <p:cNvPr id="66" name="Shape 66"/>
          <p:cNvSpPr txBox="1">
            <a:spLocks noGrp="1"/>
          </p:cNvSpPr>
          <p:nvPr>
            <p:ph type="body" idx="1"/>
          </p:nvPr>
        </p:nvSpPr>
        <p:spPr>
          <a:xfrm>
            <a:off x="457200" y="1200150"/>
            <a:ext cx="3550799" cy="3630300"/>
          </a:xfrm>
          <a:prstGeom prst="rect">
            <a:avLst/>
          </a:prstGeom>
        </p:spPr>
        <p:txBody>
          <a:bodyPr lIns="91425" tIns="91425" rIns="91425" bIns="91425" anchor="t" anchorCtr="0"/>
          <a:lstStyle>
            <a:lvl1pPr>
              <a:spcBef>
                <a:spcPts val="0"/>
              </a:spcBef>
              <a:defRPr>
                <a:solidFill>
                  <a:schemeClr val="lt1"/>
                </a:solidFill>
                <a:latin typeface="Times New Roman"/>
                <a:ea typeface="Times New Roman"/>
                <a:cs typeface="Times New Roman"/>
                <a:sym typeface="Times New Roman"/>
              </a:defRPr>
            </a:lvl1pPr>
            <a:lvl2pPr>
              <a:spcBef>
                <a:spcPts val="0"/>
              </a:spcBef>
              <a:defRPr>
                <a:solidFill>
                  <a:schemeClr val="lt1"/>
                </a:solidFill>
                <a:latin typeface="Times New Roman"/>
                <a:ea typeface="Times New Roman"/>
                <a:cs typeface="Times New Roman"/>
                <a:sym typeface="Times New Roman"/>
              </a:defRPr>
            </a:lvl2pPr>
            <a:lvl3pPr>
              <a:spcBef>
                <a:spcPts val="0"/>
              </a:spcBef>
              <a:defRPr>
                <a:solidFill>
                  <a:schemeClr val="lt1"/>
                </a:solidFill>
                <a:latin typeface="Times New Roman"/>
                <a:ea typeface="Times New Roman"/>
                <a:cs typeface="Times New Roman"/>
                <a:sym typeface="Times New Roman"/>
              </a:defRPr>
            </a:lvl3pPr>
            <a:lvl4pPr>
              <a:spcBef>
                <a:spcPts val="0"/>
              </a:spcBef>
              <a:defRPr>
                <a:solidFill>
                  <a:schemeClr val="lt1"/>
                </a:solidFill>
                <a:latin typeface="Times New Roman"/>
                <a:ea typeface="Times New Roman"/>
                <a:cs typeface="Times New Roman"/>
                <a:sym typeface="Times New Roman"/>
              </a:defRPr>
            </a:lvl4pPr>
            <a:lvl5pPr>
              <a:spcBef>
                <a:spcPts val="0"/>
              </a:spcBef>
              <a:defRPr>
                <a:solidFill>
                  <a:schemeClr val="lt1"/>
                </a:solidFill>
                <a:latin typeface="Times New Roman"/>
                <a:ea typeface="Times New Roman"/>
                <a:cs typeface="Times New Roman"/>
                <a:sym typeface="Times New Roman"/>
              </a:defRPr>
            </a:lvl5pPr>
            <a:lvl6pPr>
              <a:spcBef>
                <a:spcPts val="0"/>
              </a:spcBef>
              <a:defRPr sz="1800"/>
            </a:lvl6pPr>
            <a:lvl7pPr>
              <a:spcBef>
                <a:spcPts val="0"/>
              </a:spcBef>
              <a:defRPr sz="1800"/>
            </a:lvl7pPr>
            <a:lvl8pPr>
              <a:spcBef>
                <a:spcPts val="0"/>
              </a:spcBef>
              <a:defRPr sz="1800"/>
            </a:lvl8pPr>
            <a:lvl9pPr>
              <a:spcBef>
                <a:spcPts val="0"/>
              </a:spcBef>
              <a:defRPr sz="1800"/>
            </a:lvl9pPr>
          </a:lstStyle>
          <a:p>
            <a:endParaRPr/>
          </a:p>
        </p:txBody>
      </p:sp>
      <p:sp>
        <p:nvSpPr>
          <p:cNvPr id="67" name="Shape 67"/>
          <p:cNvSpPr txBox="1">
            <a:spLocks noGrp="1"/>
          </p:cNvSpPr>
          <p:nvPr>
            <p:ph type="title"/>
          </p:nvPr>
        </p:nvSpPr>
        <p:spPr>
          <a:xfrm>
            <a:off x="457200" y="13321"/>
            <a:ext cx="3550799" cy="857400"/>
          </a:xfrm>
          <a:prstGeom prst="rect">
            <a:avLst/>
          </a:prstGeom>
        </p:spPr>
        <p:txBody>
          <a:bodyPr lIns="91425" tIns="91425" rIns="91425" bIns="91425" anchor="ctr" anchorCtr="0"/>
          <a:lstStyle>
            <a:lvl1pPr>
              <a:spcBef>
                <a:spcPts val="0"/>
              </a:spcBef>
              <a:defRPr sz="2400"/>
            </a:lvl1pPr>
            <a:lvl2pPr>
              <a:spcBef>
                <a:spcPts val="0"/>
              </a:spcBef>
              <a:defRPr sz="2400"/>
            </a:lvl2pPr>
            <a:lvl3pPr>
              <a:spcBef>
                <a:spcPts val="0"/>
              </a:spcBef>
              <a:defRPr sz="2400"/>
            </a:lvl3pPr>
            <a:lvl4pPr>
              <a:spcBef>
                <a:spcPts val="0"/>
              </a:spcBef>
              <a:defRPr sz="2400"/>
            </a:lvl4pPr>
            <a:lvl5pPr>
              <a:spcBef>
                <a:spcPts val="0"/>
              </a:spcBef>
              <a:defRPr sz="2400"/>
            </a:lvl5pPr>
            <a:lvl6pPr>
              <a:spcBef>
                <a:spcPts val="0"/>
              </a:spcBef>
              <a:defRPr sz="2400"/>
            </a:lvl6pPr>
            <a:lvl7pPr>
              <a:spcBef>
                <a:spcPts val="0"/>
              </a:spcBef>
              <a:defRPr sz="2400"/>
            </a:lvl7pPr>
            <a:lvl8pPr>
              <a:spcBef>
                <a:spcPts val="0"/>
              </a:spcBef>
              <a:defRPr sz="2400"/>
            </a:lvl8pPr>
            <a:lvl9pPr>
              <a:spcBef>
                <a:spcPts val="0"/>
              </a:spcBef>
              <a:defRPr sz="2400"/>
            </a:lvl9pPr>
          </a:lstStyle>
          <a:p>
            <a:endParaRPr/>
          </a:p>
        </p:txBody>
      </p:sp>
      <p:sp>
        <p:nvSpPr>
          <p:cNvPr id="68" name="Shape 68"/>
          <p:cNvSpPr txBox="1">
            <a:spLocks noGrp="1"/>
          </p:cNvSpPr>
          <p:nvPr>
            <p:ph type="body" idx="2"/>
          </p:nvPr>
        </p:nvSpPr>
        <p:spPr>
          <a:xfrm>
            <a:off x="5021123" y="1200150"/>
            <a:ext cx="3550799" cy="3630300"/>
          </a:xfrm>
          <a:prstGeom prst="rect">
            <a:avLst/>
          </a:prstGeom>
        </p:spPr>
        <p:txBody>
          <a:bodyPr lIns="91425" tIns="91425" rIns="91425" bIns="91425" anchor="t" anchorCtr="0"/>
          <a:lstStyle>
            <a:lvl1pPr>
              <a:spcBef>
                <a:spcPts val="0"/>
              </a:spcBef>
              <a:defRPr>
                <a:latin typeface="Times New Roman"/>
                <a:ea typeface="Times New Roman"/>
                <a:cs typeface="Times New Roman"/>
                <a:sym typeface="Times New Roman"/>
              </a:defRPr>
            </a:lvl1pPr>
            <a:lvl2pPr>
              <a:spcBef>
                <a:spcPts val="0"/>
              </a:spcBef>
              <a:defRPr>
                <a:latin typeface="Times New Roman"/>
                <a:ea typeface="Times New Roman"/>
                <a:cs typeface="Times New Roman"/>
                <a:sym typeface="Times New Roman"/>
              </a:defRPr>
            </a:lvl2pPr>
            <a:lvl3pPr>
              <a:spcBef>
                <a:spcPts val="0"/>
              </a:spcBef>
              <a:defRPr>
                <a:latin typeface="Times New Roman"/>
                <a:ea typeface="Times New Roman"/>
                <a:cs typeface="Times New Roman"/>
                <a:sym typeface="Times New Roman"/>
              </a:defRPr>
            </a:lvl3pPr>
            <a:lvl4pPr>
              <a:spcBef>
                <a:spcPts val="0"/>
              </a:spcBef>
              <a:defRPr>
                <a:latin typeface="Times New Roman"/>
                <a:ea typeface="Times New Roman"/>
                <a:cs typeface="Times New Roman"/>
                <a:sym typeface="Times New Roman"/>
              </a:defRPr>
            </a:lvl4pPr>
            <a:lvl5pPr>
              <a:spcBef>
                <a:spcPts val="0"/>
              </a:spcBef>
              <a:defRPr>
                <a:latin typeface="Times New Roman"/>
                <a:ea typeface="Times New Roman"/>
                <a:cs typeface="Times New Roman"/>
                <a:sym typeface="Times New Roman"/>
              </a:defRPr>
            </a:lvl5pPr>
            <a:lvl6pPr>
              <a:spcBef>
                <a:spcPts val="0"/>
              </a:spcBef>
              <a:defRPr sz="1800"/>
            </a:lvl6pPr>
            <a:lvl7pPr>
              <a:spcBef>
                <a:spcPts val="0"/>
              </a:spcBef>
              <a:defRPr sz="1800"/>
            </a:lvl7pPr>
            <a:lvl8pPr>
              <a:spcBef>
                <a:spcPts val="0"/>
              </a:spcBef>
              <a:defRPr sz="1800"/>
            </a:lvl8pPr>
            <a:lvl9pPr>
              <a:spcBef>
                <a:spcPts val="0"/>
              </a:spcBef>
              <a:defRPr sz="1800"/>
            </a:lvl9pPr>
          </a:lstStyle>
          <a:p>
            <a:endParaRPr/>
          </a:p>
        </p:txBody>
      </p:sp>
      <p:sp>
        <p:nvSpPr>
          <p:cNvPr id="69" name="Shape 69"/>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70"/>
        <p:cNvGrpSpPr/>
        <p:nvPr/>
      </p:nvGrpSpPr>
      <p:grpSpPr>
        <a:xfrm>
          <a:off x="0" y="0"/>
          <a:ext cx="0" cy="0"/>
          <a:chOff x="0" y="0"/>
          <a:chExt cx="0" cy="0"/>
        </a:xfrm>
      </p:grpSpPr>
      <p:sp>
        <p:nvSpPr>
          <p:cNvPr id="71" name="Shape 71"/>
          <p:cNvSpPr/>
          <p:nvPr/>
        </p:nvSpPr>
        <p:spPr>
          <a:xfrm>
            <a:off x="0" y="0"/>
            <a:ext cx="9144000" cy="937200"/>
          </a:xfrm>
          <a:prstGeom prst="rect">
            <a:avLst/>
          </a:prstGeom>
          <a:solidFill>
            <a:srgbClr val="000000"/>
          </a:solidFill>
          <a:ln>
            <a:noFill/>
          </a:ln>
        </p:spPr>
        <p:txBody>
          <a:bodyPr lIns="91425" tIns="45700" rIns="91425" bIns="45700" anchor="ctr" anchorCtr="0">
            <a:noAutofit/>
          </a:bodyPr>
          <a:lstStyle/>
          <a:p>
            <a:pPr>
              <a:spcBef>
                <a:spcPts val="0"/>
              </a:spcBef>
              <a:buNone/>
            </a:pPr>
            <a:endParaRPr/>
          </a:p>
        </p:txBody>
      </p:sp>
      <p:sp>
        <p:nvSpPr>
          <p:cNvPr id="72" name="Shape 72"/>
          <p:cNvSpPr/>
          <p:nvPr/>
        </p:nvSpPr>
        <p:spPr>
          <a:xfrm>
            <a:off x="0" y="226265"/>
            <a:ext cx="9143999" cy="795916"/>
          </a:xfrm>
          <a:custGeom>
            <a:avLst/>
            <a:gdLst/>
            <a:ahLst/>
            <a:cxnLst/>
            <a:rect l="0" t="0" r="0" b="0"/>
            <a:pathLst>
              <a:path w="9144000" h="1440573" extrusionOk="0">
                <a:moveTo>
                  <a:pt x="8881" y="1"/>
                </a:moveTo>
                <a:lnTo>
                  <a:pt x="9126239" y="44075"/>
                </a:lnTo>
                <a:lnTo>
                  <a:pt x="9144000" y="1303180"/>
                </a:lnTo>
                <a:lnTo>
                  <a:pt x="8922142" y="1440573"/>
                </a:lnTo>
                <a:lnTo>
                  <a:pt x="8672386" y="1291790"/>
                </a:lnTo>
                <a:lnTo>
                  <a:pt x="8449199" y="1414005"/>
                </a:lnTo>
                <a:lnTo>
                  <a:pt x="8210071" y="1302417"/>
                </a:lnTo>
                <a:lnTo>
                  <a:pt x="7976257" y="1408691"/>
                </a:lnTo>
                <a:lnTo>
                  <a:pt x="7737129" y="1286476"/>
                </a:lnTo>
                <a:lnTo>
                  <a:pt x="7503314" y="1414005"/>
                </a:lnTo>
                <a:lnTo>
                  <a:pt x="7269500" y="1291790"/>
                </a:lnTo>
                <a:lnTo>
                  <a:pt x="7030372" y="1414005"/>
                </a:lnTo>
                <a:lnTo>
                  <a:pt x="6796557" y="1281162"/>
                </a:lnTo>
                <a:lnTo>
                  <a:pt x="6568057" y="1414005"/>
                </a:lnTo>
                <a:lnTo>
                  <a:pt x="6334243" y="1281163"/>
                </a:lnTo>
                <a:lnTo>
                  <a:pt x="6100428" y="1419319"/>
                </a:lnTo>
                <a:lnTo>
                  <a:pt x="5866614" y="1281163"/>
                </a:lnTo>
                <a:lnTo>
                  <a:pt x="5632800" y="1424632"/>
                </a:lnTo>
                <a:lnTo>
                  <a:pt x="5388357" y="1286476"/>
                </a:lnTo>
                <a:lnTo>
                  <a:pt x="5154543" y="1424632"/>
                </a:lnTo>
                <a:lnTo>
                  <a:pt x="4920729" y="1297104"/>
                </a:lnTo>
                <a:lnTo>
                  <a:pt x="4686914" y="1429946"/>
                </a:lnTo>
                <a:lnTo>
                  <a:pt x="4447786" y="1291790"/>
                </a:lnTo>
                <a:lnTo>
                  <a:pt x="4219286" y="1435260"/>
                </a:lnTo>
                <a:lnTo>
                  <a:pt x="3980157" y="1281163"/>
                </a:lnTo>
                <a:lnTo>
                  <a:pt x="3746343" y="1429946"/>
                </a:lnTo>
                <a:lnTo>
                  <a:pt x="3512529" y="1291790"/>
                </a:lnTo>
                <a:lnTo>
                  <a:pt x="3284028" y="1429946"/>
                </a:lnTo>
                <a:lnTo>
                  <a:pt x="3044900" y="1297104"/>
                </a:lnTo>
                <a:lnTo>
                  <a:pt x="2805772" y="1429946"/>
                </a:lnTo>
                <a:lnTo>
                  <a:pt x="2571958" y="1297104"/>
                </a:lnTo>
                <a:lnTo>
                  <a:pt x="2343457" y="1429946"/>
                </a:lnTo>
                <a:lnTo>
                  <a:pt x="2104329" y="1291790"/>
                </a:lnTo>
                <a:lnTo>
                  <a:pt x="1865201" y="1435260"/>
                </a:lnTo>
                <a:lnTo>
                  <a:pt x="1631386" y="1281163"/>
                </a:lnTo>
                <a:lnTo>
                  <a:pt x="1402886" y="1435260"/>
                </a:lnTo>
                <a:lnTo>
                  <a:pt x="1163758" y="1291790"/>
                </a:lnTo>
                <a:lnTo>
                  <a:pt x="935257" y="1435260"/>
                </a:lnTo>
                <a:lnTo>
                  <a:pt x="696129" y="1291790"/>
                </a:lnTo>
                <a:lnTo>
                  <a:pt x="457001" y="1429946"/>
                </a:lnTo>
                <a:lnTo>
                  <a:pt x="217872" y="1291790"/>
                </a:lnTo>
                <a:lnTo>
                  <a:pt x="0" y="1435260"/>
                </a:lnTo>
                <a:cubicBezTo>
                  <a:pt x="2960" y="956840"/>
                  <a:pt x="5921" y="478421"/>
                  <a:pt x="8881" y="1"/>
                </a:cubicBez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cxnSp>
        <p:nvCxnSpPr>
          <p:cNvPr id="73" name="Shape 73"/>
          <p:cNvCxnSpPr/>
          <p:nvPr/>
        </p:nvCxnSpPr>
        <p:spPr>
          <a:xfrm rot="10800000" flipH="1">
            <a:off x="2258963" y="783855"/>
            <a:ext cx="4602300" cy="6900"/>
          </a:xfrm>
          <a:prstGeom prst="straightConnector1">
            <a:avLst/>
          </a:prstGeom>
          <a:noFill/>
          <a:ln w="25400" cap="rnd">
            <a:solidFill>
              <a:schemeClr val="accent2"/>
            </a:solidFill>
            <a:prstDash val="dot"/>
            <a:round/>
            <a:headEnd type="none" w="med" len="med"/>
            <a:tailEnd type="none" w="med" len="med"/>
          </a:ln>
        </p:spPr>
      </p:cxnSp>
      <p:sp>
        <p:nvSpPr>
          <p:cNvPr id="74" name="Shape 74"/>
          <p:cNvSpPr txBox="1">
            <a:spLocks noGrp="1"/>
          </p:cNvSpPr>
          <p:nvPr>
            <p:ph type="title"/>
          </p:nvPr>
        </p:nvSpPr>
        <p:spPr>
          <a:xfrm>
            <a:off x="457200" y="13321"/>
            <a:ext cx="8229600" cy="857400"/>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75" name="Shape 75"/>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76"/>
        <p:cNvGrpSpPr/>
        <p:nvPr/>
      </p:nvGrpSpPr>
      <p:grpSpPr>
        <a:xfrm>
          <a:off x="0" y="0"/>
          <a:ext cx="0" cy="0"/>
          <a:chOff x="0" y="0"/>
          <a:chExt cx="0" cy="0"/>
        </a:xfrm>
      </p:grpSpPr>
      <p:sp>
        <p:nvSpPr>
          <p:cNvPr id="77" name="Shape 77"/>
          <p:cNvSpPr/>
          <p:nvPr/>
        </p:nvSpPr>
        <p:spPr>
          <a:xfrm rot="10800000">
            <a:off x="-5937" y="4110402"/>
            <a:ext cx="4453249" cy="1033097"/>
          </a:xfrm>
          <a:custGeom>
            <a:avLst/>
            <a:gdLst/>
            <a:ahLst/>
            <a:cxnLst/>
            <a:rect l="0" t="0" r="0" b="0"/>
            <a:pathLst>
              <a:path w="4453250" h="1869860" extrusionOk="0">
                <a:moveTo>
                  <a:pt x="4447791" y="1726390"/>
                </a:moveTo>
                <a:lnTo>
                  <a:pt x="4219291" y="1869860"/>
                </a:lnTo>
                <a:lnTo>
                  <a:pt x="3980162" y="1715763"/>
                </a:lnTo>
                <a:lnTo>
                  <a:pt x="3746348" y="1864546"/>
                </a:lnTo>
                <a:lnTo>
                  <a:pt x="3512534" y="1726390"/>
                </a:lnTo>
                <a:lnTo>
                  <a:pt x="3284033" y="1864546"/>
                </a:lnTo>
                <a:lnTo>
                  <a:pt x="3044905" y="1731704"/>
                </a:lnTo>
                <a:lnTo>
                  <a:pt x="2805777" y="1864546"/>
                </a:lnTo>
                <a:lnTo>
                  <a:pt x="2571963" y="1731704"/>
                </a:lnTo>
                <a:lnTo>
                  <a:pt x="2343462" y="1864546"/>
                </a:lnTo>
                <a:lnTo>
                  <a:pt x="2104334" y="1726390"/>
                </a:lnTo>
                <a:lnTo>
                  <a:pt x="1865206" y="1869860"/>
                </a:lnTo>
                <a:lnTo>
                  <a:pt x="1631391" y="1715763"/>
                </a:lnTo>
                <a:lnTo>
                  <a:pt x="1402891" y="1869860"/>
                </a:lnTo>
                <a:lnTo>
                  <a:pt x="1163763" y="1726390"/>
                </a:lnTo>
                <a:lnTo>
                  <a:pt x="935262" y="1869860"/>
                </a:lnTo>
                <a:lnTo>
                  <a:pt x="696134" y="1726390"/>
                </a:lnTo>
                <a:lnTo>
                  <a:pt x="457006" y="1864546"/>
                </a:lnTo>
                <a:lnTo>
                  <a:pt x="217877" y="1726390"/>
                </a:lnTo>
                <a:lnTo>
                  <a:pt x="5" y="1869860"/>
                </a:lnTo>
                <a:cubicBezTo>
                  <a:pt x="3" y="1246574"/>
                  <a:pt x="2" y="623287"/>
                  <a:pt x="0" y="1"/>
                </a:cubicBezTo>
                <a:lnTo>
                  <a:pt x="4453250" y="0"/>
                </a:lnTo>
              </a:path>
            </a:pathLst>
          </a:custGeom>
          <a:solidFill>
            <a:schemeClr val="dk2"/>
          </a:solidFill>
          <a:ln>
            <a:noFill/>
          </a:ln>
        </p:spPr>
        <p:txBody>
          <a:bodyPr lIns="91425" tIns="45700" rIns="91425" bIns="45700" anchor="ctr" anchorCtr="0">
            <a:noAutofit/>
          </a:bodyPr>
          <a:lstStyle/>
          <a:p>
            <a:pPr>
              <a:spcBef>
                <a:spcPts val="0"/>
              </a:spcBef>
              <a:buNone/>
            </a:pPr>
            <a:endParaRPr/>
          </a:p>
        </p:txBody>
      </p:sp>
      <p:cxnSp>
        <p:nvCxnSpPr>
          <p:cNvPr id="78" name="Shape 78"/>
          <p:cNvCxnSpPr/>
          <p:nvPr/>
        </p:nvCxnSpPr>
        <p:spPr>
          <a:xfrm>
            <a:off x="388492" y="4409677"/>
            <a:ext cx="3708599" cy="3600"/>
          </a:xfrm>
          <a:prstGeom prst="straightConnector1">
            <a:avLst/>
          </a:prstGeom>
          <a:noFill/>
          <a:ln w="25400" cap="rnd">
            <a:solidFill>
              <a:schemeClr val="accent2"/>
            </a:solidFill>
            <a:prstDash val="dot"/>
            <a:round/>
            <a:headEnd type="none" w="med" len="med"/>
            <a:tailEnd type="none" w="med" len="med"/>
          </a:ln>
        </p:spPr>
      </p:cxnSp>
      <p:sp>
        <p:nvSpPr>
          <p:cNvPr id="79" name="Shape 79"/>
          <p:cNvSpPr txBox="1">
            <a:spLocks noGrp="1"/>
          </p:cNvSpPr>
          <p:nvPr>
            <p:ph type="body" idx="1"/>
          </p:nvPr>
        </p:nvSpPr>
        <p:spPr>
          <a:xfrm>
            <a:off x="388492" y="4493760"/>
            <a:ext cx="3644400" cy="387599"/>
          </a:xfrm>
          <a:prstGeom prst="rect">
            <a:avLst/>
          </a:prstGeom>
        </p:spPr>
        <p:txBody>
          <a:bodyPr lIns="91425" tIns="91425" rIns="91425" bIns="91425" anchor="t" anchorCtr="0"/>
          <a:lstStyle>
            <a:lvl1pPr>
              <a:spcBef>
                <a:spcPts val="0"/>
              </a:spcBef>
              <a:buClr>
                <a:srgbClr val="FFFFFF"/>
              </a:buClr>
              <a:buSzPct val="100000"/>
              <a:buFont typeface="Times New Roman"/>
              <a:buNone/>
              <a:defRPr sz="1400" i="1">
                <a:solidFill>
                  <a:srgbClr val="FFFFFF"/>
                </a:solidFill>
                <a:latin typeface="Times New Roman"/>
                <a:ea typeface="Times New Roman"/>
                <a:cs typeface="Times New Roman"/>
                <a:sym typeface="Times New Roman"/>
              </a:defRPr>
            </a:lvl1pPr>
          </a:lstStyle>
          <a:p>
            <a:endParaRPr/>
          </a:p>
        </p:txBody>
      </p:sp>
      <p:sp>
        <p:nvSpPr>
          <p:cNvPr id="80" name="Shape 80"/>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81"/>
        <p:cNvGrpSpPr/>
        <p:nvPr/>
      </p:nvGrpSpPr>
      <p:grpSpPr>
        <a:xfrm>
          <a:off x="0" y="0"/>
          <a:ext cx="0" cy="0"/>
          <a:chOff x="0" y="0"/>
          <a:chExt cx="0" cy="0"/>
        </a:xfrm>
      </p:grpSpPr>
      <p:sp>
        <p:nvSpPr>
          <p:cNvPr id="82" name="Shape 82"/>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grpSp>
        <p:nvGrpSpPr>
          <p:cNvPr id="5" name="Shape 5"/>
          <p:cNvGrpSpPr/>
          <p:nvPr/>
        </p:nvGrpSpPr>
        <p:grpSpPr>
          <a:xfrm>
            <a:off x="0" y="6209"/>
            <a:ext cx="9144067" cy="5137200"/>
            <a:chOff x="0" y="14677"/>
            <a:chExt cx="9144067" cy="6849600"/>
          </a:xfrm>
        </p:grpSpPr>
        <p:sp>
          <p:nvSpPr>
            <p:cNvPr id="6" name="Shape 6"/>
            <p:cNvSpPr/>
            <p:nvPr/>
          </p:nvSpPr>
          <p:spPr>
            <a:xfrm>
              <a:off x="0"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7" name="Shape 7"/>
            <p:cNvSpPr/>
            <p:nvPr/>
          </p:nvSpPr>
          <p:spPr>
            <a:xfrm>
              <a:off x="234838"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8" name="Shape 8"/>
            <p:cNvSpPr/>
            <p:nvPr/>
          </p:nvSpPr>
          <p:spPr>
            <a:xfrm>
              <a:off x="46967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9" name="Shape 9"/>
            <p:cNvSpPr/>
            <p:nvPr/>
          </p:nvSpPr>
          <p:spPr>
            <a:xfrm>
              <a:off x="704516"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10" name="Shape 10"/>
            <p:cNvSpPr/>
            <p:nvPr/>
          </p:nvSpPr>
          <p:spPr>
            <a:xfrm>
              <a:off x="93935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11" name="Shape 11"/>
            <p:cNvSpPr/>
            <p:nvPr/>
          </p:nvSpPr>
          <p:spPr>
            <a:xfrm>
              <a:off x="117419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12" name="Shape 12"/>
            <p:cNvSpPr/>
            <p:nvPr/>
          </p:nvSpPr>
          <p:spPr>
            <a:xfrm>
              <a:off x="1409033"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13" name="Shape 13"/>
            <p:cNvSpPr/>
            <p:nvPr/>
          </p:nvSpPr>
          <p:spPr>
            <a:xfrm>
              <a:off x="1643873"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14" name="Shape 14"/>
            <p:cNvSpPr/>
            <p:nvPr/>
          </p:nvSpPr>
          <p:spPr>
            <a:xfrm>
              <a:off x="1878711"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15" name="Shape 15"/>
            <p:cNvSpPr/>
            <p:nvPr/>
          </p:nvSpPr>
          <p:spPr>
            <a:xfrm>
              <a:off x="2113550"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16" name="Shape 16"/>
            <p:cNvSpPr/>
            <p:nvPr/>
          </p:nvSpPr>
          <p:spPr>
            <a:xfrm>
              <a:off x="2348390"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17" name="Shape 17"/>
            <p:cNvSpPr/>
            <p:nvPr/>
          </p:nvSpPr>
          <p:spPr>
            <a:xfrm>
              <a:off x="2583228"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18" name="Shape 18"/>
            <p:cNvSpPr/>
            <p:nvPr/>
          </p:nvSpPr>
          <p:spPr>
            <a:xfrm>
              <a:off x="281806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19" name="Shape 19"/>
            <p:cNvSpPr/>
            <p:nvPr/>
          </p:nvSpPr>
          <p:spPr>
            <a:xfrm>
              <a:off x="305290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20" name="Shape 20"/>
            <p:cNvSpPr/>
            <p:nvPr/>
          </p:nvSpPr>
          <p:spPr>
            <a:xfrm>
              <a:off x="3287746"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21" name="Shape 21"/>
            <p:cNvSpPr/>
            <p:nvPr/>
          </p:nvSpPr>
          <p:spPr>
            <a:xfrm>
              <a:off x="352258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22" name="Shape 22"/>
            <p:cNvSpPr/>
            <p:nvPr/>
          </p:nvSpPr>
          <p:spPr>
            <a:xfrm>
              <a:off x="3757423"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23" name="Shape 23"/>
            <p:cNvSpPr/>
            <p:nvPr/>
          </p:nvSpPr>
          <p:spPr>
            <a:xfrm>
              <a:off x="3992262"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24" name="Shape 24"/>
            <p:cNvSpPr/>
            <p:nvPr/>
          </p:nvSpPr>
          <p:spPr>
            <a:xfrm>
              <a:off x="4227101"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25" name="Shape 25"/>
            <p:cNvSpPr/>
            <p:nvPr/>
          </p:nvSpPr>
          <p:spPr>
            <a:xfrm>
              <a:off x="4461941"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26" name="Shape 26"/>
            <p:cNvSpPr/>
            <p:nvPr/>
          </p:nvSpPr>
          <p:spPr>
            <a:xfrm>
              <a:off x="4696780"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27" name="Shape 27"/>
            <p:cNvSpPr/>
            <p:nvPr/>
          </p:nvSpPr>
          <p:spPr>
            <a:xfrm>
              <a:off x="4931619"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28" name="Shape 28"/>
            <p:cNvSpPr/>
            <p:nvPr/>
          </p:nvSpPr>
          <p:spPr>
            <a:xfrm>
              <a:off x="516645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29" name="Shape 29"/>
            <p:cNvSpPr/>
            <p:nvPr/>
          </p:nvSpPr>
          <p:spPr>
            <a:xfrm>
              <a:off x="5401296"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30" name="Shape 30"/>
            <p:cNvSpPr/>
            <p:nvPr/>
          </p:nvSpPr>
          <p:spPr>
            <a:xfrm>
              <a:off x="563613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31" name="Shape 31"/>
            <p:cNvSpPr/>
            <p:nvPr/>
          </p:nvSpPr>
          <p:spPr>
            <a:xfrm>
              <a:off x="587097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32" name="Shape 32"/>
            <p:cNvSpPr/>
            <p:nvPr/>
          </p:nvSpPr>
          <p:spPr>
            <a:xfrm>
              <a:off x="6105814"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33" name="Shape 33"/>
            <p:cNvSpPr/>
            <p:nvPr/>
          </p:nvSpPr>
          <p:spPr>
            <a:xfrm>
              <a:off x="6340653"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34" name="Shape 34"/>
            <p:cNvSpPr/>
            <p:nvPr/>
          </p:nvSpPr>
          <p:spPr>
            <a:xfrm>
              <a:off x="6575492"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35" name="Shape 35"/>
            <p:cNvSpPr/>
            <p:nvPr/>
          </p:nvSpPr>
          <p:spPr>
            <a:xfrm>
              <a:off x="6810331"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36" name="Shape 36"/>
            <p:cNvSpPr/>
            <p:nvPr/>
          </p:nvSpPr>
          <p:spPr>
            <a:xfrm>
              <a:off x="7045170"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37" name="Shape 37"/>
            <p:cNvSpPr/>
            <p:nvPr/>
          </p:nvSpPr>
          <p:spPr>
            <a:xfrm>
              <a:off x="7280009"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38" name="Shape 38"/>
            <p:cNvSpPr/>
            <p:nvPr/>
          </p:nvSpPr>
          <p:spPr>
            <a:xfrm>
              <a:off x="751484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39" name="Shape 39"/>
            <p:cNvSpPr/>
            <p:nvPr/>
          </p:nvSpPr>
          <p:spPr>
            <a:xfrm>
              <a:off x="7749686"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40" name="Shape 40"/>
            <p:cNvSpPr/>
            <p:nvPr/>
          </p:nvSpPr>
          <p:spPr>
            <a:xfrm>
              <a:off x="7984525"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41" name="Shape 41"/>
            <p:cNvSpPr/>
            <p:nvPr/>
          </p:nvSpPr>
          <p:spPr>
            <a:xfrm>
              <a:off x="8219364"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42" name="Shape 42"/>
            <p:cNvSpPr/>
            <p:nvPr/>
          </p:nvSpPr>
          <p:spPr>
            <a:xfrm>
              <a:off x="8454203"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43" name="Shape 43"/>
            <p:cNvSpPr/>
            <p:nvPr/>
          </p:nvSpPr>
          <p:spPr>
            <a:xfrm>
              <a:off x="8689042"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sp>
          <p:nvSpPr>
            <p:cNvPr id="44" name="Shape 44"/>
            <p:cNvSpPr/>
            <p:nvPr/>
          </p:nvSpPr>
          <p:spPr>
            <a:xfrm>
              <a:off x="8923867" y="14677"/>
              <a:ext cx="220199" cy="6849600"/>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lIns="91425" tIns="45700" rIns="91425" bIns="45700" anchor="ctr" anchorCtr="0">
              <a:noAutofit/>
            </a:bodyPr>
            <a:lstStyle/>
            <a:p>
              <a:pPr>
                <a:spcBef>
                  <a:spcPts val="0"/>
                </a:spcBef>
                <a:buNone/>
              </a:pPr>
              <a:endParaRPr/>
            </a:p>
          </p:txBody>
        </p:sp>
      </p:grpSp>
      <p:sp>
        <p:nvSpPr>
          <p:cNvPr id="45" name="Shape 45"/>
          <p:cNvSpPr txBox="1">
            <a:spLocks noGrp="1"/>
          </p:cNvSpPr>
          <p:nvPr>
            <p:ph type="title"/>
          </p:nvPr>
        </p:nvSpPr>
        <p:spPr>
          <a:xfrm>
            <a:off x="457200" y="205978"/>
            <a:ext cx="8229600" cy="857400"/>
          </a:xfrm>
          <a:prstGeom prst="rect">
            <a:avLst/>
          </a:prstGeom>
          <a:noFill/>
          <a:ln>
            <a:noFill/>
          </a:ln>
        </p:spPr>
        <p:txBody>
          <a:bodyPr lIns="91425" tIns="91425" rIns="91425" bIns="91425" anchor="ctr" anchorCtr="0"/>
          <a:lstStyle>
            <a:lvl1pPr algn="ctr">
              <a:spcBef>
                <a:spcPts val="0"/>
              </a:spcBef>
              <a:buClr>
                <a:srgbClr val="FFFFFF"/>
              </a:buClr>
              <a:buSzPct val="100000"/>
              <a:buNone/>
              <a:defRPr sz="4400">
                <a:solidFill>
                  <a:srgbClr val="FFFFFF"/>
                </a:solidFill>
              </a:defRPr>
            </a:lvl1pPr>
            <a:lvl2pPr algn="ctr">
              <a:spcBef>
                <a:spcPts val="0"/>
              </a:spcBef>
              <a:buClr>
                <a:srgbClr val="FFFFFF"/>
              </a:buClr>
              <a:buSzPct val="100000"/>
              <a:buNone/>
              <a:defRPr sz="4400">
                <a:solidFill>
                  <a:srgbClr val="FFFFFF"/>
                </a:solidFill>
              </a:defRPr>
            </a:lvl2pPr>
            <a:lvl3pPr algn="ctr">
              <a:spcBef>
                <a:spcPts val="0"/>
              </a:spcBef>
              <a:buClr>
                <a:srgbClr val="FFFFFF"/>
              </a:buClr>
              <a:buSzPct val="100000"/>
              <a:buNone/>
              <a:defRPr sz="4400">
                <a:solidFill>
                  <a:srgbClr val="FFFFFF"/>
                </a:solidFill>
              </a:defRPr>
            </a:lvl3pPr>
            <a:lvl4pPr algn="ctr">
              <a:spcBef>
                <a:spcPts val="0"/>
              </a:spcBef>
              <a:buClr>
                <a:srgbClr val="FFFFFF"/>
              </a:buClr>
              <a:buSzPct val="100000"/>
              <a:buNone/>
              <a:defRPr sz="4400">
                <a:solidFill>
                  <a:srgbClr val="FFFFFF"/>
                </a:solidFill>
              </a:defRPr>
            </a:lvl4pPr>
            <a:lvl5pPr algn="ctr">
              <a:spcBef>
                <a:spcPts val="0"/>
              </a:spcBef>
              <a:buClr>
                <a:srgbClr val="FFFFFF"/>
              </a:buClr>
              <a:buSzPct val="100000"/>
              <a:buNone/>
              <a:defRPr sz="4400">
                <a:solidFill>
                  <a:srgbClr val="FFFFFF"/>
                </a:solidFill>
              </a:defRPr>
            </a:lvl5pPr>
            <a:lvl6pPr algn="ctr">
              <a:spcBef>
                <a:spcPts val="0"/>
              </a:spcBef>
              <a:buClr>
                <a:srgbClr val="FFFFFF"/>
              </a:buClr>
              <a:buSzPct val="100000"/>
              <a:buNone/>
              <a:defRPr sz="4400">
                <a:solidFill>
                  <a:srgbClr val="FFFFFF"/>
                </a:solidFill>
              </a:defRPr>
            </a:lvl6pPr>
            <a:lvl7pPr algn="ctr">
              <a:spcBef>
                <a:spcPts val="0"/>
              </a:spcBef>
              <a:buClr>
                <a:srgbClr val="FFFFFF"/>
              </a:buClr>
              <a:buSzPct val="100000"/>
              <a:buNone/>
              <a:defRPr sz="4400">
                <a:solidFill>
                  <a:srgbClr val="FFFFFF"/>
                </a:solidFill>
              </a:defRPr>
            </a:lvl7pPr>
            <a:lvl8pPr algn="ctr">
              <a:spcBef>
                <a:spcPts val="0"/>
              </a:spcBef>
              <a:buClr>
                <a:srgbClr val="FFFFFF"/>
              </a:buClr>
              <a:buSzPct val="100000"/>
              <a:buNone/>
              <a:defRPr sz="4400">
                <a:solidFill>
                  <a:srgbClr val="FFFFFF"/>
                </a:solidFill>
              </a:defRPr>
            </a:lvl8pPr>
            <a:lvl9pPr algn="ctr">
              <a:spcBef>
                <a:spcPts val="0"/>
              </a:spcBef>
              <a:buClr>
                <a:srgbClr val="FFFFFF"/>
              </a:buClr>
              <a:buSzPct val="100000"/>
              <a:buNone/>
              <a:defRPr sz="4400">
                <a:solidFill>
                  <a:srgbClr val="FFFFFF"/>
                </a:solidFill>
              </a:defRPr>
            </a:lvl9pPr>
          </a:lstStyle>
          <a:p>
            <a:endParaRPr/>
          </a:p>
        </p:txBody>
      </p:sp>
      <p:sp>
        <p:nvSpPr>
          <p:cNvPr id="46" name="Shape 46"/>
          <p:cNvSpPr txBox="1">
            <a:spLocks noGrp="1"/>
          </p:cNvSpPr>
          <p:nvPr>
            <p:ph type="body" idx="1"/>
          </p:nvPr>
        </p:nvSpPr>
        <p:spPr>
          <a:xfrm>
            <a:off x="457200" y="1200150"/>
            <a:ext cx="8229600" cy="3394500"/>
          </a:xfrm>
          <a:prstGeom prst="rect">
            <a:avLst/>
          </a:prstGeom>
          <a:noFill/>
          <a:ln>
            <a:noFill/>
          </a:ln>
        </p:spPr>
        <p:txBody>
          <a:bodyPr lIns="91425" tIns="91425" rIns="91425" bIns="91425" anchor="t" anchorCtr="0"/>
          <a:lstStyle>
            <a:lvl1pPr>
              <a:spcBef>
                <a:spcPts val="0"/>
              </a:spcBef>
              <a:buClr>
                <a:schemeClr val="dk1"/>
              </a:buClr>
              <a:buSzPct val="100000"/>
              <a:defRPr sz="2000">
                <a:solidFill>
                  <a:schemeClr val="dk1"/>
                </a:solidFill>
              </a:defRPr>
            </a:lvl1pPr>
            <a:lvl2pPr>
              <a:spcBef>
                <a:spcPts val="400"/>
              </a:spcBef>
              <a:buClr>
                <a:schemeClr val="dk1"/>
              </a:buClr>
              <a:buSzPct val="100000"/>
              <a:defRPr sz="2000">
                <a:solidFill>
                  <a:schemeClr val="dk1"/>
                </a:solidFill>
              </a:defRPr>
            </a:lvl2pPr>
            <a:lvl3pPr>
              <a:spcBef>
                <a:spcPts val="400"/>
              </a:spcBef>
              <a:buClr>
                <a:schemeClr val="dk1"/>
              </a:buClr>
              <a:buSzPct val="100000"/>
              <a:defRPr sz="2000">
                <a:solidFill>
                  <a:schemeClr val="dk1"/>
                </a:solidFill>
              </a:defRPr>
            </a:lvl3pPr>
            <a:lvl4pPr>
              <a:spcBef>
                <a:spcPts val="400"/>
              </a:spcBef>
              <a:buClr>
                <a:schemeClr val="dk1"/>
              </a:buClr>
              <a:buSzPct val="100000"/>
              <a:defRPr sz="2000">
                <a:solidFill>
                  <a:schemeClr val="dk1"/>
                </a:solidFill>
              </a:defRPr>
            </a:lvl4pPr>
            <a:lvl5pPr>
              <a:spcBef>
                <a:spcPts val="400"/>
              </a:spcBef>
              <a:buClr>
                <a:schemeClr val="dk1"/>
              </a:buClr>
              <a:buSzPct val="100000"/>
              <a:defRPr sz="2000">
                <a:solidFill>
                  <a:schemeClr val="dk1"/>
                </a:solidFill>
              </a:defRPr>
            </a:lvl5pPr>
            <a:lvl6pPr>
              <a:spcBef>
                <a:spcPts val="400"/>
              </a:spcBef>
              <a:buClr>
                <a:schemeClr val="dk1"/>
              </a:buClr>
              <a:buSzPct val="100000"/>
              <a:defRPr sz="2000">
                <a:solidFill>
                  <a:schemeClr val="dk1"/>
                </a:solidFill>
              </a:defRPr>
            </a:lvl6pPr>
            <a:lvl7pPr>
              <a:spcBef>
                <a:spcPts val="400"/>
              </a:spcBef>
              <a:buClr>
                <a:schemeClr val="dk1"/>
              </a:buClr>
              <a:buSzPct val="100000"/>
              <a:defRPr sz="2000">
                <a:solidFill>
                  <a:schemeClr val="dk1"/>
                </a:solidFill>
              </a:defRPr>
            </a:lvl7pPr>
            <a:lvl8pPr>
              <a:spcBef>
                <a:spcPts val="400"/>
              </a:spcBef>
              <a:buClr>
                <a:schemeClr val="dk1"/>
              </a:buClr>
              <a:buSzPct val="100000"/>
              <a:defRPr sz="2000">
                <a:solidFill>
                  <a:schemeClr val="dk1"/>
                </a:solidFill>
              </a:defRPr>
            </a:lvl8pPr>
            <a:lvl9pPr>
              <a:spcBef>
                <a:spcPts val="400"/>
              </a:spcBef>
              <a:buClr>
                <a:schemeClr val="dk1"/>
              </a:buClr>
              <a:buSzPct val="100000"/>
              <a:defRPr sz="2000">
                <a:solidFill>
                  <a:schemeClr val="dk1"/>
                </a:solidFill>
              </a:defRPr>
            </a:lvl9pPr>
          </a:lstStyle>
          <a:p>
            <a:endParaRPr/>
          </a:p>
        </p:txBody>
      </p:sp>
      <p:sp>
        <p:nvSpPr>
          <p:cNvPr id="47" name="Shape 47"/>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lvl1pPr algn="r">
              <a:spcBef>
                <a:spcPts val="0"/>
              </a:spcBef>
              <a:buNone/>
              <a:defRPr sz="1300">
                <a:solidFill>
                  <a:schemeClr val="dk1"/>
                </a:solidFill>
                <a:latin typeface="Times New Roman"/>
                <a:ea typeface="Times New Roman"/>
                <a:cs typeface="Times New Roman"/>
                <a:sym typeface="Times New Roman"/>
              </a:defRPr>
            </a:lvl1pPr>
          </a:lstStyle>
          <a:p>
            <a:pPr>
              <a:spcBef>
                <a:spcPts val="0"/>
              </a:spcBef>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www.youtube.com/watch?v=cQclTrqppD0&amp;spfreload=10"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image" Target="../media/image4.jp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hyperlink" Target="http://www.whfoods.com/genpage.php?tname=foodspice&amp;dbid=69" TargetMode="External"/><Relationship Id="rId4" Type="http://schemas.openxmlformats.org/officeDocument/2006/relationships/hyperlink" Target="http://www.mayoclinic.org/diseases-conditions/diabetes/expert-blog/types-of-diabetes/bgp-20056516" TargetMode="External"/><Relationship Id="rId5" Type="http://schemas.openxmlformats.org/officeDocument/2006/relationships/hyperlink" Target="http://www.diabetesforecast.org/2010/may/the-other-diabetes-lada-or-type-1-5.html" TargetMode="External"/><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ctrTitle"/>
          </p:nvPr>
        </p:nvSpPr>
        <p:spPr>
          <a:xfrm>
            <a:off x="391160" y="1433988"/>
            <a:ext cx="8351399" cy="421499"/>
          </a:xfrm>
          <a:prstGeom prst="rect">
            <a:avLst/>
          </a:prstGeom>
        </p:spPr>
        <p:txBody>
          <a:bodyPr lIns="91425" tIns="91425" rIns="91425" bIns="91425" anchor="ctr" anchorCtr="0">
            <a:noAutofit/>
          </a:bodyPr>
          <a:lstStyle/>
          <a:p>
            <a:pPr>
              <a:spcBef>
                <a:spcPts val="0"/>
              </a:spcBef>
              <a:buNone/>
            </a:pPr>
            <a:r>
              <a:rPr lang="en"/>
              <a:t>KNH 203: Diabetes</a:t>
            </a:r>
          </a:p>
        </p:txBody>
      </p:sp>
      <p:sp>
        <p:nvSpPr>
          <p:cNvPr id="85" name="Shape 85"/>
          <p:cNvSpPr txBox="1">
            <a:spLocks noGrp="1"/>
          </p:cNvSpPr>
          <p:nvPr>
            <p:ph type="subTitle" idx="1"/>
          </p:nvPr>
        </p:nvSpPr>
        <p:spPr>
          <a:xfrm>
            <a:off x="403761" y="1982435"/>
            <a:ext cx="8342400" cy="342300"/>
          </a:xfrm>
          <a:prstGeom prst="rect">
            <a:avLst/>
          </a:prstGeom>
        </p:spPr>
        <p:txBody>
          <a:bodyPr lIns="91425" tIns="91425" rIns="91425" bIns="91425" anchor="ctr" anchorCtr="0">
            <a:noAutofit/>
          </a:bodyPr>
          <a:lstStyle/>
          <a:p>
            <a:pPr>
              <a:spcBef>
                <a:spcPts val="0"/>
              </a:spcBef>
              <a:buNone/>
            </a:pPr>
            <a:r>
              <a:rPr lang="en"/>
              <a:t>Maddi Kelly and Megan Beyer</a:t>
            </a:r>
          </a:p>
        </p:txBody>
      </p:sp>
      <p:sp>
        <p:nvSpPr>
          <p:cNvPr id="86" name="Shape 86"/>
          <p:cNvSpPr txBox="1"/>
          <p:nvPr/>
        </p:nvSpPr>
        <p:spPr>
          <a:xfrm>
            <a:off x="2353325" y="2400150"/>
            <a:ext cx="4484099" cy="608700"/>
          </a:xfrm>
          <a:prstGeom prst="rect">
            <a:avLst/>
          </a:prstGeom>
          <a:noFill/>
          <a:ln>
            <a:noFill/>
          </a:ln>
        </p:spPr>
        <p:txBody>
          <a:bodyPr lIns="91425" tIns="91425" rIns="91425" bIns="91425" anchor="t" anchorCtr="0">
            <a:noAutofit/>
          </a:bodyPr>
          <a:lstStyle/>
          <a:p>
            <a:pPr marL="1371600" indent="0">
              <a:spcBef>
                <a:spcPts val="0"/>
              </a:spcBef>
              <a:buNone/>
            </a:pPr>
            <a:r>
              <a:rPr lang="en" sz="2400" i="1">
                <a:solidFill>
                  <a:srgbClr val="FFFFFF"/>
                </a:solidFill>
                <a:latin typeface="Times New Roman"/>
                <a:ea typeface="Times New Roman"/>
                <a:cs typeface="Times New Roman"/>
                <a:sym typeface="Times New Roman"/>
              </a:rPr>
              <a:t>Group 2</a:t>
            </a:r>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rtl="0">
              <a:spcBef>
                <a:spcPts val="0"/>
              </a:spcBef>
              <a:buNone/>
            </a:pPr>
            <a:r>
              <a:rPr lang="en" u="sng">
                <a:solidFill>
                  <a:schemeClr val="hlink"/>
                </a:solidFill>
                <a:hlinkClick r:id="rId3"/>
              </a:rPr>
              <a:t>https://www.youtube.com/watch?v=cQclTrqppD0&amp;spfreload=10</a:t>
            </a:r>
          </a:p>
          <a:p>
            <a:pPr>
              <a:spcBef>
                <a:spcPts val="0"/>
              </a:spcBef>
              <a:buNone/>
            </a:pPr>
            <a:endParaRPr/>
          </a:p>
        </p:txBody>
      </p:sp>
      <p:sp>
        <p:nvSpPr>
          <p:cNvPr id="141" name="Shape 141"/>
          <p:cNvSpPr txBox="1">
            <a:spLocks noGrp="1"/>
          </p:cNvSpPr>
          <p:nvPr>
            <p:ph type="title"/>
          </p:nvPr>
        </p:nvSpPr>
        <p:spPr>
          <a:xfrm>
            <a:off x="457200" y="13321"/>
            <a:ext cx="8229600" cy="857400"/>
          </a:xfrm>
          <a:prstGeom prst="rect">
            <a:avLst/>
          </a:prstGeom>
        </p:spPr>
        <p:txBody>
          <a:bodyPr lIns="91425" tIns="91425" rIns="91425" bIns="91425" anchor="ctr" anchorCtr="0">
            <a:noAutofit/>
          </a:bodyPr>
          <a:lstStyle/>
          <a:p>
            <a:pPr>
              <a:spcBef>
                <a:spcPts val="0"/>
              </a:spcBef>
              <a:buNone/>
            </a:pPr>
            <a:r>
              <a:rPr lang="en"/>
              <a:t>Video </a:t>
            </a:r>
          </a:p>
        </p:txBody>
      </p:sp>
    </p:spTree>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marL="457200" lvl="0" indent="-355600" rtl="0">
              <a:spcBef>
                <a:spcPts val="0"/>
              </a:spcBef>
              <a:buClr>
                <a:schemeClr val="dk1"/>
              </a:buClr>
              <a:buSzPct val="100000"/>
              <a:buFont typeface="Arial"/>
              <a:buChar char="●"/>
            </a:pPr>
            <a:r>
              <a:rPr lang="en"/>
              <a:t>Unopened pink flower buds of the evergreen clove tree</a:t>
            </a:r>
          </a:p>
          <a:p>
            <a:pPr marL="457200" lvl="0" indent="-355600" rtl="0">
              <a:spcBef>
                <a:spcPts val="0"/>
              </a:spcBef>
              <a:buClr>
                <a:schemeClr val="dk1"/>
              </a:buClr>
              <a:buSzPct val="100000"/>
              <a:buFont typeface="Arial"/>
              <a:buChar char="●"/>
            </a:pPr>
            <a:r>
              <a:rPr lang="en"/>
              <a:t>Nutrient-dense spice:</a:t>
            </a:r>
          </a:p>
          <a:p>
            <a:pPr marL="914400" lvl="1" indent="-355600" rtl="0">
              <a:spcBef>
                <a:spcPts val="0"/>
              </a:spcBef>
              <a:buClr>
                <a:schemeClr val="dk1"/>
              </a:buClr>
              <a:buSzPct val="100000"/>
              <a:buFont typeface="Arial"/>
              <a:buChar char="○"/>
            </a:pPr>
            <a:r>
              <a:rPr lang="en"/>
              <a:t>Manganese, vitamin K, fiber, iron, magnesium, calcium</a:t>
            </a:r>
          </a:p>
          <a:p>
            <a:pPr marL="457200" lvl="0" indent="-355600" rtl="0">
              <a:spcBef>
                <a:spcPts val="0"/>
              </a:spcBef>
              <a:buClr>
                <a:schemeClr val="dk1"/>
              </a:buClr>
              <a:buSzPct val="100000"/>
              <a:buFont typeface="Arial"/>
              <a:buChar char="●"/>
            </a:pPr>
            <a:r>
              <a:rPr lang="en"/>
              <a:t>Contains </a:t>
            </a:r>
            <a:r>
              <a:rPr lang="en" i="1"/>
              <a:t>eugenol</a:t>
            </a:r>
            <a:r>
              <a:rPr lang="en"/>
              <a:t> which is an active component that </a:t>
            </a:r>
            <a:r>
              <a:rPr lang="en" b="1"/>
              <a:t>prevents toxicity from environmental pollutants</a:t>
            </a:r>
            <a:r>
              <a:rPr lang="en"/>
              <a:t> such as carbon tetrachloride, digestive tract cancers, and joint inflammation</a:t>
            </a:r>
          </a:p>
          <a:p>
            <a:pPr marL="457200" lvl="0" indent="-355600" rtl="0">
              <a:spcBef>
                <a:spcPts val="0"/>
              </a:spcBef>
              <a:buClr>
                <a:schemeClr val="dk1"/>
              </a:buClr>
              <a:buSzPct val="100000"/>
              <a:buFont typeface="Arial"/>
              <a:buChar char="●"/>
            </a:pPr>
            <a:r>
              <a:rPr lang="en"/>
              <a:t>Includes high </a:t>
            </a:r>
            <a:r>
              <a:rPr lang="en" b="1"/>
              <a:t>anti-inflammatory</a:t>
            </a:r>
            <a:r>
              <a:rPr lang="en"/>
              <a:t> components and can decrease symptoms by 15-30%.</a:t>
            </a:r>
          </a:p>
          <a:p>
            <a:pPr marL="0" lvl="0" indent="0">
              <a:spcBef>
                <a:spcPts val="0"/>
              </a:spcBef>
              <a:buNone/>
            </a:pPr>
            <a:endParaRPr/>
          </a:p>
        </p:txBody>
      </p:sp>
      <p:sp>
        <p:nvSpPr>
          <p:cNvPr id="147" name="Shape 147"/>
          <p:cNvSpPr txBox="1">
            <a:spLocks noGrp="1"/>
          </p:cNvSpPr>
          <p:nvPr>
            <p:ph type="title"/>
          </p:nvPr>
        </p:nvSpPr>
        <p:spPr>
          <a:xfrm>
            <a:off x="457200" y="13321"/>
            <a:ext cx="8229600" cy="857400"/>
          </a:xfrm>
          <a:prstGeom prst="rect">
            <a:avLst/>
          </a:prstGeom>
        </p:spPr>
        <p:txBody>
          <a:bodyPr lIns="91425" tIns="91425" rIns="91425" bIns="91425" anchor="ctr" anchorCtr="0">
            <a:noAutofit/>
          </a:bodyPr>
          <a:lstStyle/>
          <a:p>
            <a:pPr>
              <a:spcBef>
                <a:spcPts val="0"/>
              </a:spcBef>
              <a:buNone/>
            </a:pPr>
            <a:r>
              <a:rPr lang="en"/>
              <a:t>Cloves</a:t>
            </a:r>
          </a:p>
        </p:txBody>
      </p:sp>
      <p:pic>
        <p:nvPicPr>
          <p:cNvPr id="148" name="Shape 148"/>
          <p:cNvPicPr preferRelativeResize="0"/>
          <p:nvPr/>
        </p:nvPicPr>
        <p:blipFill>
          <a:blip r:embed="rId3">
            <a:alphaModFix/>
          </a:blip>
          <a:stretch>
            <a:fillRect/>
          </a:stretch>
        </p:blipFill>
        <p:spPr>
          <a:xfrm>
            <a:off x="3460975" y="3590925"/>
            <a:ext cx="2221824" cy="1399750"/>
          </a:xfrm>
          <a:prstGeom prst="rect">
            <a:avLst/>
          </a:prstGeom>
          <a:noFill/>
          <a:ln>
            <a:noFill/>
          </a:ln>
        </p:spPr>
      </p:pic>
      <p:pic>
        <p:nvPicPr>
          <p:cNvPr id="149" name="Shape 149"/>
          <p:cNvPicPr preferRelativeResize="0"/>
          <p:nvPr/>
        </p:nvPicPr>
        <p:blipFill>
          <a:blip r:embed="rId4">
            <a:alphaModFix/>
          </a:blip>
          <a:stretch>
            <a:fillRect/>
          </a:stretch>
        </p:blipFill>
        <p:spPr>
          <a:xfrm>
            <a:off x="5910725" y="3581508"/>
            <a:ext cx="2221824" cy="1481216"/>
          </a:xfrm>
          <a:prstGeom prst="rect">
            <a:avLst/>
          </a:prstGeom>
          <a:noFill/>
          <a:ln>
            <a:noFill/>
          </a:ln>
        </p:spPr>
      </p:pic>
    </p:spTree>
  </p:cSld>
  <p:clrMapOvr>
    <a:masterClrMapping/>
  </p:clrMapOvr>
  <p:transition xmlns:p14="http://schemas.microsoft.com/office/powerpoint/2010/mai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marL="457200" lvl="0" indent="-355600" rtl="0">
              <a:spcBef>
                <a:spcPts val="0"/>
              </a:spcBef>
              <a:buClr>
                <a:schemeClr val="dk1"/>
              </a:buClr>
              <a:buSzPct val="100000"/>
              <a:buFont typeface="Arial"/>
              <a:buChar char="●"/>
            </a:pPr>
            <a:r>
              <a:rPr lang="en"/>
              <a:t>Pierce an onion with whole cloves and add to soups or broths</a:t>
            </a:r>
          </a:p>
          <a:p>
            <a:pPr marL="457200" lvl="0" indent="-355600" rtl="0">
              <a:spcBef>
                <a:spcPts val="0"/>
              </a:spcBef>
              <a:buClr>
                <a:schemeClr val="dk1"/>
              </a:buClr>
              <a:buSzPct val="100000"/>
              <a:buFont typeface="Arial"/>
              <a:buChar char="●"/>
            </a:pPr>
            <a:r>
              <a:rPr lang="en"/>
              <a:t>Adding ground cloves and curry powder to healthy sautéed onions and garlic will create an Indian inspired dish</a:t>
            </a:r>
          </a:p>
          <a:p>
            <a:pPr marL="457200" lvl="0" indent="-355600" rtl="0">
              <a:spcBef>
                <a:spcPts val="0"/>
              </a:spcBef>
              <a:buClr>
                <a:schemeClr val="dk1"/>
              </a:buClr>
              <a:buSzPct val="100000"/>
              <a:buFont typeface="Arial"/>
              <a:buChar char="●"/>
            </a:pPr>
            <a:r>
              <a:rPr lang="en"/>
              <a:t>Improve apple cider by adding ground cloves and cinnamon</a:t>
            </a:r>
          </a:p>
          <a:p>
            <a:pPr marL="457200" lvl="0" indent="-355600" rtl="0">
              <a:spcBef>
                <a:spcPts val="0"/>
              </a:spcBef>
              <a:buClr>
                <a:schemeClr val="dk1"/>
              </a:buClr>
              <a:buSzPct val="100000"/>
              <a:buFont typeface="Arial"/>
              <a:buChar char="●"/>
            </a:pPr>
            <a:r>
              <a:rPr lang="en"/>
              <a:t>Spice up fruit by adding ground cloves</a:t>
            </a:r>
          </a:p>
          <a:p>
            <a:pPr marL="457200" lvl="0" indent="-355600" rtl="0">
              <a:spcBef>
                <a:spcPts val="0"/>
              </a:spcBef>
              <a:buClr>
                <a:schemeClr val="dk1"/>
              </a:buClr>
              <a:buSzPct val="100000"/>
              <a:buFont typeface="Arial"/>
              <a:buChar char="●"/>
            </a:pPr>
            <a:r>
              <a:rPr lang="en"/>
              <a:t>Add clove powder, walnuts, and raisins to a favorite Thanksgiving stuffing recipe</a:t>
            </a:r>
          </a:p>
          <a:p>
            <a:pPr marL="457200" lvl="0" indent="-355600" rtl="0">
              <a:spcBef>
                <a:spcPts val="0"/>
              </a:spcBef>
              <a:buClr>
                <a:schemeClr val="dk1"/>
              </a:buClr>
              <a:buSzPct val="100000"/>
              <a:buFont typeface="Arial"/>
              <a:buChar char="●"/>
            </a:pPr>
            <a:r>
              <a:rPr lang="en"/>
              <a:t>Add to your daily tea (like us!)</a:t>
            </a:r>
          </a:p>
          <a:p>
            <a:pPr lvl="0" rtl="0">
              <a:spcBef>
                <a:spcPts val="0"/>
              </a:spcBef>
              <a:buClr>
                <a:schemeClr val="dk1"/>
              </a:buClr>
              <a:buFont typeface="Arial"/>
              <a:buNone/>
            </a:pPr>
            <a:endParaRPr/>
          </a:p>
          <a:p>
            <a:pPr>
              <a:spcBef>
                <a:spcPts val="0"/>
              </a:spcBef>
              <a:buNone/>
            </a:pPr>
            <a:endParaRPr/>
          </a:p>
        </p:txBody>
      </p:sp>
      <p:sp>
        <p:nvSpPr>
          <p:cNvPr id="155" name="Shape 155"/>
          <p:cNvSpPr txBox="1">
            <a:spLocks noGrp="1"/>
          </p:cNvSpPr>
          <p:nvPr>
            <p:ph type="title"/>
          </p:nvPr>
        </p:nvSpPr>
        <p:spPr>
          <a:xfrm>
            <a:off x="457200" y="13321"/>
            <a:ext cx="8229600" cy="857400"/>
          </a:xfrm>
          <a:prstGeom prst="rect">
            <a:avLst/>
          </a:prstGeom>
        </p:spPr>
        <p:txBody>
          <a:bodyPr lIns="91425" tIns="91425" rIns="91425" bIns="91425" anchor="ctr" anchorCtr="0">
            <a:noAutofit/>
          </a:bodyPr>
          <a:lstStyle/>
          <a:p>
            <a:pPr>
              <a:spcBef>
                <a:spcPts val="0"/>
              </a:spcBef>
              <a:buNone/>
            </a:pPr>
            <a:r>
              <a:rPr lang="en"/>
              <a:t>Cooking with Clove</a:t>
            </a:r>
          </a:p>
        </p:txBody>
      </p:sp>
    </p:spTree>
  </p:cSld>
  <p:clrMapOvr>
    <a:masterClrMapping/>
  </p:clrMapOvr>
  <p:transition xmlns:p14="http://schemas.microsoft.com/office/powerpoint/2010/mai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rtl="0">
              <a:spcBef>
                <a:spcPts val="0"/>
              </a:spcBef>
              <a:buNone/>
            </a:pPr>
            <a:r>
              <a:rPr lang="en" sz="1000">
                <a:solidFill>
                  <a:srgbClr val="000000"/>
                </a:solidFill>
                <a:latin typeface="Arial"/>
                <a:ea typeface="Arial"/>
                <a:cs typeface="Arial"/>
                <a:sym typeface="Arial"/>
              </a:rPr>
              <a:t> </a:t>
            </a:r>
          </a:p>
          <a:p>
            <a:pPr>
              <a:spcBef>
                <a:spcPts val="0"/>
              </a:spcBef>
              <a:buNone/>
            </a:pPr>
            <a:endParaRPr/>
          </a:p>
        </p:txBody>
      </p:sp>
      <p:sp>
        <p:nvSpPr>
          <p:cNvPr id="161" name="Shape 161"/>
          <p:cNvSpPr txBox="1">
            <a:spLocks noGrp="1"/>
          </p:cNvSpPr>
          <p:nvPr>
            <p:ph type="title"/>
          </p:nvPr>
        </p:nvSpPr>
        <p:spPr>
          <a:xfrm>
            <a:off x="457200" y="-3"/>
            <a:ext cx="8229600" cy="857400"/>
          </a:xfrm>
          <a:prstGeom prst="rect">
            <a:avLst/>
          </a:prstGeom>
        </p:spPr>
        <p:txBody>
          <a:bodyPr lIns="91425" tIns="91425" rIns="91425" bIns="91425" anchor="ctr" anchorCtr="0">
            <a:noAutofit/>
          </a:bodyPr>
          <a:lstStyle/>
          <a:p>
            <a:pPr>
              <a:spcBef>
                <a:spcPts val="0"/>
              </a:spcBef>
              <a:buNone/>
            </a:pPr>
            <a:r>
              <a:rPr lang="en"/>
              <a:t>LADA= 1.5 </a:t>
            </a:r>
          </a:p>
        </p:txBody>
      </p:sp>
      <p:graphicFrame>
        <p:nvGraphicFramePr>
          <p:cNvPr id="162" name="Shape 162"/>
          <p:cNvGraphicFramePr/>
          <p:nvPr/>
        </p:nvGraphicFramePr>
        <p:xfrm>
          <a:off x="577850" y="1877425"/>
          <a:ext cx="7239000" cy="2194409"/>
        </p:xfrm>
        <a:graphic>
          <a:graphicData uri="http://schemas.openxmlformats.org/drawingml/2006/table">
            <a:tbl>
              <a:tblPr>
                <a:noFill/>
                <a:tableStyleId>{FFC76B6B-5764-4E40-931A-391C9AC9EEF4}</a:tableStyleId>
              </a:tblPr>
              <a:tblGrid>
                <a:gridCol w="1809750"/>
                <a:gridCol w="1809750"/>
                <a:gridCol w="1809750"/>
                <a:gridCol w="1809750"/>
              </a:tblGrid>
              <a:tr h="381000">
                <a:tc>
                  <a:txBody>
                    <a:bodyPr/>
                    <a:lstStyle/>
                    <a:p>
                      <a:pPr>
                        <a:spcBef>
                          <a:spcPts val="0"/>
                        </a:spcBef>
                        <a:buNone/>
                      </a:pPr>
                      <a:endParaRPr/>
                    </a:p>
                  </a:txBody>
                  <a:tcPr marL="91425" marR="91425" marT="91425" marB="91425"/>
                </a:tc>
                <a:tc>
                  <a:txBody>
                    <a:bodyPr/>
                    <a:lstStyle/>
                    <a:p>
                      <a:pPr>
                        <a:spcBef>
                          <a:spcPts val="0"/>
                        </a:spcBef>
                        <a:buNone/>
                      </a:pPr>
                      <a:r>
                        <a:rPr lang="en"/>
                        <a:t>Type 1</a:t>
                      </a:r>
                    </a:p>
                  </a:txBody>
                  <a:tcPr marL="91425" marR="91425" marT="91425" marB="91425"/>
                </a:tc>
                <a:tc>
                  <a:txBody>
                    <a:bodyPr/>
                    <a:lstStyle/>
                    <a:p>
                      <a:pPr>
                        <a:spcBef>
                          <a:spcPts val="0"/>
                        </a:spcBef>
                        <a:buNone/>
                      </a:pPr>
                      <a:r>
                        <a:rPr lang="en"/>
                        <a:t>LADA</a:t>
                      </a:r>
                    </a:p>
                  </a:txBody>
                  <a:tcPr marL="91425" marR="91425" marT="91425" marB="91425"/>
                </a:tc>
                <a:tc>
                  <a:txBody>
                    <a:bodyPr/>
                    <a:lstStyle/>
                    <a:p>
                      <a:pPr>
                        <a:spcBef>
                          <a:spcPts val="0"/>
                        </a:spcBef>
                        <a:buNone/>
                      </a:pPr>
                      <a:r>
                        <a:rPr lang="en"/>
                        <a:t>Type 2</a:t>
                      </a:r>
                    </a:p>
                  </a:txBody>
                  <a:tcPr marL="91425" marR="91425" marT="91425" marB="91425"/>
                </a:tc>
              </a:tr>
              <a:tr h="381000">
                <a:tc>
                  <a:txBody>
                    <a:bodyPr/>
                    <a:lstStyle/>
                    <a:p>
                      <a:pPr>
                        <a:spcBef>
                          <a:spcPts val="0"/>
                        </a:spcBef>
                        <a:buNone/>
                      </a:pPr>
                      <a:r>
                        <a:rPr lang="en"/>
                        <a:t>Typical Age</a:t>
                      </a:r>
                    </a:p>
                  </a:txBody>
                  <a:tcPr marL="91425" marR="91425" marT="91425" marB="91425"/>
                </a:tc>
                <a:tc>
                  <a:txBody>
                    <a:bodyPr/>
                    <a:lstStyle/>
                    <a:p>
                      <a:pPr>
                        <a:spcBef>
                          <a:spcPts val="0"/>
                        </a:spcBef>
                        <a:buNone/>
                      </a:pPr>
                      <a:r>
                        <a:rPr lang="en"/>
                        <a:t>Adult or youth</a:t>
                      </a:r>
                    </a:p>
                  </a:txBody>
                  <a:tcPr marL="91425" marR="91425" marT="91425" marB="91425"/>
                </a:tc>
                <a:tc>
                  <a:txBody>
                    <a:bodyPr/>
                    <a:lstStyle/>
                    <a:p>
                      <a:pPr>
                        <a:spcBef>
                          <a:spcPts val="0"/>
                        </a:spcBef>
                        <a:buNone/>
                      </a:pPr>
                      <a:r>
                        <a:rPr lang="en"/>
                        <a:t>Adult</a:t>
                      </a:r>
                    </a:p>
                  </a:txBody>
                  <a:tcPr marL="91425" marR="91425" marT="91425" marB="91425"/>
                </a:tc>
                <a:tc>
                  <a:txBody>
                    <a:bodyPr/>
                    <a:lstStyle/>
                    <a:p>
                      <a:pPr>
                        <a:spcBef>
                          <a:spcPts val="0"/>
                        </a:spcBef>
                        <a:buNone/>
                      </a:pPr>
                      <a:r>
                        <a:rPr lang="en"/>
                        <a:t>Adult</a:t>
                      </a:r>
                    </a:p>
                  </a:txBody>
                  <a:tcPr marL="91425" marR="91425" marT="91425" marB="91425"/>
                </a:tc>
              </a:tr>
              <a:tr h="381000">
                <a:tc>
                  <a:txBody>
                    <a:bodyPr/>
                    <a:lstStyle/>
                    <a:p>
                      <a:pPr>
                        <a:spcBef>
                          <a:spcPts val="0"/>
                        </a:spcBef>
                        <a:buNone/>
                      </a:pPr>
                      <a:r>
                        <a:rPr lang="en"/>
                        <a:t>Progression of I.D.</a:t>
                      </a:r>
                    </a:p>
                  </a:txBody>
                  <a:tcPr marL="91425" marR="91425" marT="91425" marB="91425"/>
                </a:tc>
                <a:tc>
                  <a:txBody>
                    <a:bodyPr/>
                    <a:lstStyle/>
                    <a:p>
                      <a:pPr>
                        <a:spcBef>
                          <a:spcPts val="0"/>
                        </a:spcBef>
                        <a:buNone/>
                      </a:pPr>
                      <a:r>
                        <a:rPr lang="en"/>
                        <a:t>Rapid (days-weeks)</a:t>
                      </a:r>
                    </a:p>
                  </a:txBody>
                  <a:tcPr marL="91425" marR="91425" marT="91425" marB="91425"/>
                </a:tc>
                <a:tc>
                  <a:txBody>
                    <a:bodyPr/>
                    <a:lstStyle/>
                    <a:p>
                      <a:pPr>
                        <a:spcBef>
                          <a:spcPts val="0"/>
                        </a:spcBef>
                        <a:buNone/>
                      </a:pPr>
                      <a:r>
                        <a:rPr lang="en"/>
                        <a:t>Latent (months-years)</a:t>
                      </a:r>
                    </a:p>
                  </a:txBody>
                  <a:tcPr marL="91425" marR="91425" marT="91425" marB="91425"/>
                </a:tc>
                <a:tc>
                  <a:txBody>
                    <a:bodyPr/>
                    <a:lstStyle/>
                    <a:p>
                      <a:pPr>
                        <a:spcBef>
                          <a:spcPts val="0"/>
                        </a:spcBef>
                        <a:buNone/>
                      </a:pPr>
                      <a:r>
                        <a:rPr lang="en"/>
                        <a:t>Slow (years)</a:t>
                      </a:r>
                    </a:p>
                  </a:txBody>
                  <a:tcPr marL="91425" marR="91425" marT="91425" marB="91425"/>
                </a:tc>
              </a:tr>
              <a:tr h="381000">
                <a:tc>
                  <a:txBody>
                    <a:bodyPr/>
                    <a:lstStyle/>
                    <a:p>
                      <a:pPr>
                        <a:spcBef>
                          <a:spcPts val="0"/>
                        </a:spcBef>
                        <a:buNone/>
                      </a:pPr>
                      <a:r>
                        <a:rPr lang="en"/>
                        <a:t>Insulin dependence</a:t>
                      </a:r>
                    </a:p>
                  </a:txBody>
                  <a:tcPr marL="91425" marR="91425" marT="91425" marB="91425"/>
                </a:tc>
                <a:tc>
                  <a:txBody>
                    <a:bodyPr/>
                    <a:lstStyle/>
                    <a:p>
                      <a:pPr>
                        <a:spcBef>
                          <a:spcPts val="0"/>
                        </a:spcBef>
                        <a:buNone/>
                      </a:pPr>
                      <a:r>
                        <a:rPr lang="en"/>
                        <a:t>At diagnosis</a:t>
                      </a:r>
                    </a:p>
                  </a:txBody>
                  <a:tcPr marL="91425" marR="91425" marT="91425" marB="91425"/>
                </a:tc>
                <a:tc>
                  <a:txBody>
                    <a:bodyPr/>
                    <a:lstStyle/>
                    <a:p>
                      <a:pPr>
                        <a:spcBef>
                          <a:spcPts val="0"/>
                        </a:spcBef>
                        <a:buNone/>
                      </a:pPr>
                      <a:r>
                        <a:rPr lang="en"/>
                        <a:t>Within 6 years</a:t>
                      </a:r>
                    </a:p>
                  </a:txBody>
                  <a:tcPr marL="91425" marR="91425" marT="91425" marB="91425"/>
                </a:tc>
                <a:tc>
                  <a:txBody>
                    <a:bodyPr/>
                    <a:lstStyle/>
                    <a:p>
                      <a:pPr>
                        <a:spcBef>
                          <a:spcPts val="0"/>
                        </a:spcBef>
                        <a:buNone/>
                      </a:pPr>
                      <a:r>
                        <a:rPr lang="en"/>
                        <a:t>Over time (if at all)</a:t>
                      </a:r>
                    </a:p>
                  </a:txBody>
                  <a:tcPr marL="91425" marR="91425" marT="91425" marB="91425"/>
                </a:tc>
              </a:tr>
              <a:tr h="381000">
                <a:tc>
                  <a:txBody>
                    <a:bodyPr/>
                    <a:lstStyle/>
                    <a:p>
                      <a:pPr>
                        <a:spcBef>
                          <a:spcPts val="0"/>
                        </a:spcBef>
                        <a:buNone/>
                      </a:pPr>
                      <a:r>
                        <a:rPr lang="en"/>
                        <a:t>Insulin Resistance</a:t>
                      </a:r>
                    </a:p>
                  </a:txBody>
                  <a:tcPr marL="91425" marR="91425" marT="91425" marB="91425"/>
                </a:tc>
                <a:tc>
                  <a:txBody>
                    <a:bodyPr/>
                    <a:lstStyle/>
                    <a:p>
                      <a:pPr>
                        <a:spcBef>
                          <a:spcPts val="0"/>
                        </a:spcBef>
                        <a:buNone/>
                      </a:pPr>
                      <a:r>
                        <a:rPr lang="en"/>
                        <a:t>No</a:t>
                      </a:r>
                    </a:p>
                  </a:txBody>
                  <a:tcPr marL="91425" marR="91425" marT="91425" marB="91425"/>
                </a:tc>
                <a:tc>
                  <a:txBody>
                    <a:bodyPr/>
                    <a:lstStyle/>
                    <a:p>
                      <a:pPr>
                        <a:spcBef>
                          <a:spcPts val="0"/>
                        </a:spcBef>
                        <a:buNone/>
                      </a:pPr>
                      <a:r>
                        <a:rPr lang="en"/>
                        <a:t>Some</a:t>
                      </a:r>
                    </a:p>
                  </a:txBody>
                  <a:tcPr marL="91425" marR="91425" marT="91425" marB="91425"/>
                </a:tc>
                <a:tc>
                  <a:txBody>
                    <a:bodyPr/>
                    <a:lstStyle/>
                    <a:p>
                      <a:pPr>
                        <a:spcBef>
                          <a:spcPts val="0"/>
                        </a:spcBef>
                        <a:buNone/>
                      </a:pPr>
                      <a:r>
                        <a:rPr lang="en"/>
                        <a:t>Yes</a:t>
                      </a:r>
                    </a:p>
                  </a:txBody>
                  <a:tcPr marL="91425" marR="91425" marT="91425" marB="91425"/>
                </a:tc>
              </a:tr>
            </a:tbl>
          </a:graphicData>
        </a:graphic>
      </p:graphicFrame>
    </p:spTree>
  </p:cSld>
  <p:clrMapOvr>
    <a:masterClrMapping/>
  </p:clrMapOvr>
  <p:transition xmlns:p14="http://schemas.microsoft.com/office/powerpoint/2010/mai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lvl="0" rtl="0">
              <a:spcBef>
                <a:spcPts val="0"/>
              </a:spcBef>
              <a:buClr>
                <a:schemeClr val="dk1"/>
              </a:buClr>
              <a:buSzPct val="68750"/>
              <a:buFont typeface="Arial"/>
              <a:buNone/>
            </a:pPr>
            <a:r>
              <a:rPr lang="en" sz="1600" b="1">
                <a:solidFill>
                  <a:srgbClr val="111111"/>
                </a:solidFill>
                <a:latin typeface="Arial"/>
                <a:ea typeface="Arial"/>
                <a:cs typeface="Arial"/>
                <a:sym typeface="Arial"/>
              </a:rPr>
              <a:t> </a:t>
            </a:r>
          </a:p>
          <a:p>
            <a:pPr lvl="0" rtl="0">
              <a:spcBef>
                <a:spcPts val="0"/>
              </a:spcBef>
              <a:buClr>
                <a:schemeClr val="dk1"/>
              </a:buClr>
              <a:buSzPct val="68750"/>
              <a:buFont typeface="Arial"/>
              <a:buNone/>
            </a:pPr>
            <a:r>
              <a:rPr lang="en" sz="1600">
                <a:solidFill>
                  <a:srgbClr val="111111"/>
                </a:solidFill>
                <a:latin typeface="Arial"/>
                <a:ea typeface="Arial"/>
                <a:cs typeface="Arial"/>
                <a:sym typeface="Arial"/>
              </a:rPr>
              <a:t>I am sure you have recently seen the news about diabetes 1.5, but what exactly is diabetes 1.5 and what is all the hype? Diabetes 1.5 is also called latent autoimmune diabetes (LADA) in adults and is most common under age 35. LADA diabetes is a cross between type 1 and type 2, containing characteristics of each type. LADA is slowly progressing and often is misdiagnosed as type 2.  As there currently is a lot of unknown information about LADA upon how it is defined, how it develops its importance for the patient. The autoimmune disease was found by doing a study for type 1-diabetes patients to see if they had autoantibodies, which they found they did because type 1 is an autoimmune disease.  Then they decided to test it in type 2 patients and found that most did not have it except 10% had these autoantibodies, which led scientist to conclude there is another subcategory of diabetes. Although there is information available about diabetes, be sure to continuously keep informed especially if you have type 1 or type 2-diabetes. </a:t>
            </a:r>
          </a:p>
          <a:p>
            <a:pPr rtl="0">
              <a:spcBef>
                <a:spcPts val="0"/>
              </a:spcBef>
              <a:buNone/>
            </a:pPr>
            <a:endParaRPr sz="1200">
              <a:solidFill>
                <a:srgbClr val="111111"/>
              </a:solidFill>
              <a:latin typeface="Arial"/>
              <a:ea typeface="Arial"/>
              <a:cs typeface="Arial"/>
              <a:sym typeface="Arial"/>
            </a:endParaRPr>
          </a:p>
          <a:p>
            <a:pPr rtl="0">
              <a:spcBef>
                <a:spcPts val="0"/>
              </a:spcBef>
              <a:buNone/>
            </a:pPr>
            <a:endParaRPr sz="1200">
              <a:solidFill>
                <a:srgbClr val="111111"/>
              </a:solidFill>
              <a:latin typeface="Arial"/>
              <a:ea typeface="Arial"/>
              <a:cs typeface="Arial"/>
              <a:sym typeface="Arial"/>
            </a:endParaRPr>
          </a:p>
          <a:p>
            <a:pPr>
              <a:spcBef>
                <a:spcPts val="0"/>
              </a:spcBef>
              <a:buNone/>
            </a:pPr>
            <a:endParaRPr sz="1200">
              <a:solidFill>
                <a:srgbClr val="111111"/>
              </a:solidFill>
              <a:latin typeface="Arial"/>
              <a:ea typeface="Arial"/>
              <a:cs typeface="Arial"/>
              <a:sym typeface="Arial"/>
            </a:endParaRPr>
          </a:p>
        </p:txBody>
      </p:sp>
      <p:sp>
        <p:nvSpPr>
          <p:cNvPr id="168" name="Shape 168"/>
          <p:cNvSpPr txBox="1">
            <a:spLocks noGrp="1"/>
          </p:cNvSpPr>
          <p:nvPr>
            <p:ph type="title"/>
          </p:nvPr>
        </p:nvSpPr>
        <p:spPr>
          <a:xfrm>
            <a:off x="457200" y="13321"/>
            <a:ext cx="8229600" cy="857400"/>
          </a:xfrm>
          <a:prstGeom prst="rect">
            <a:avLst/>
          </a:prstGeom>
        </p:spPr>
        <p:txBody>
          <a:bodyPr lIns="91425" tIns="91425" rIns="91425" bIns="91425" anchor="ctr" anchorCtr="0">
            <a:noAutofit/>
          </a:bodyPr>
          <a:lstStyle/>
          <a:p>
            <a:pPr lvl="0" rtl="0">
              <a:spcBef>
                <a:spcPts val="0"/>
              </a:spcBef>
              <a:buClr>
                <a:schemeClr val="dk1"/>
              </a:buClr>
              <a:buSzPct val="100000"/>
              <a:buFont typeface="Arial"/>
              <a:buNone/>
            </a:pPr>
            <a:r>
              <a:rPr lang="en" sz="1100" b="1">
                <a:solidFill>
                  <a:srgbClr val="111111"/>
                </a:solidFill>
              </a:rPr>
              <a:t>Type 1 Diabetes, Type 2 or 1.5?</a:t>
            </a:r>
          </a:p>
          <a:p>
            <a:pPr>
              <a:spcBef>
                <a:spcPts val="0"/>
              </a:spcBef>
              <a:buNone/>
            </a:pPr>
            <a:r>
              <a:rPr lang="en"/>
              <a:t>Type 1, Type 2 or 1.5?</a:t>
            </a:r>
          </a:p>
        </p:txBody>
      </p:sp>
    </p:spTree>
  </p:cSld>
  <p:clrMapOvr>
    <a:masterClrMapping/>
  </p:clrMapOvr>
  <p:transition xmlns:p14="http://schemas.microsoft.com/office/powerpoint/2010/mai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marL="457200" lvl="0" indent="-355600" rtl="0">
              <a:spcBef>
                <a:spcPts val="0"/>
              </a:spcBef>
              <a:buClr>
                <a:schemeClr val="dk1"/>
              </a:buClr>
              <a:buSzPct val="100000"/>
              <a:buFont typeface="Arial"/>
              <a:buChar char="●"/>
            </a:pPr>
            <a:r>
              <a:rPr lang="en"/>
              <a:t>Decided on menu together</a:t>
            </a:r>
          </a:p>
          <a:p>
            <a:pPr marL="457200" lvl="0" indent="-355600" rtl="0">
              <a:spcBef>
                <a:spcPts val="0"/>
              </a:spcBef>
              <a:buClr>
                <a:schemeClr val="dk1"/>
              </a:buClr>
              <a:buSzPct val="100000"/>
              <a:buFont typeface="Arial"/>
              <a:buChar char="●"/>
            </a:pPr>
            <a:r>
              <a:rPr lang="en"/>
              <a:t>Maddi did the nutritional analysis while Megan compiled the recipes and completed the market order</a:t>
            </a:r>
          </a:p>
          <a:p>
            <a:pPr marL="457200" lvl="0" indent="-355600" rtl="0">
              <a:spcBef>
                <a:spcPts val="0"/>
              </a:spcBef>
              <a:buClr>
                <a:schemeClr val="dk1"/>
              </a:buClr>
              <a:buSzPct val="100000"/>
              <a:buFont typeface="Arial"/>
              <a:buChar char="●"/>
            </a:pPr>
            <a:r>
              <a:rPr lang="en"/>
              <a:t>Maddi completed the pamphlet and Megan completed the blog</a:t>
            </a:r>
          </a:p>
          <a:p>
            <a:pPr marL="457200" lvl="0" indent="-355600">
              <a:spcBef>
                <a:spcPts val="0"/>
              </a:spcBef>
              <a:buClr>
                <a:schemeClr val="dk1"/>
              </a:buClr>
              <a:buSzPct val="100000"/>
              <a:buFont typeface="Arial"/>
              <a:buChar char="●"/>
            </a:pPr>
            <a:r>
              <a:rPr lang="en"/>
              <a:t>We worked together in making sure we did not forget anything through the planning process</a:t>
            </a:r>
          </a:p>
        </p:txBody>
      </p:sp>
      <p:sp>
        <p:nvSpPr>
          <p:cNvPr id="174" name="Shape 174"/>
          <p:cNvSpPr txBox="1">
            <a:spLocks noGrp="1"/>
          </p:cNvSpPr>
          <p:nvPr>
            <p:ph type="title"/>
          </p:nvPr>
        </p:nvSpPr>
        <p:spPr>
          <a:xfrm>
            <a:off x="457200" y="13321"/>
            <a:ext cx="8229600" cy="857400"/>
          </a:xfrm>
          <a:prstGeom prst="rect">
            <a:avLst/>
          </a:prstGeom>
        </p:spPr>
        <p:txBody>
          <a:bodyPr lIns="91425" tIns="91425" rIns="91425" bIns="91425" anchor="ctr" anchorCtr="0">
            <a:noAutofit/>
          </a:bodyPr>
          <a:lstStyle/>
          <a:p>
            <a:pPr>
              <a:spcBef>
                <a:spcPts val="0"/>
              </a:spcBef>
              <a:buNone/>
            </a:pPr>
            <a:r>
              <a:rPr lang="en"/>
              <a:t>Management Roles</a:t>
            </a:r>
          </a:p>
        </p:txBody>
      </p:sp>
    </p:spTree>
  </p:cSld>
  <p:clrMapOvr>
    <a:masterClrMapping/>
  </p:clrMapOvr>
  <p:transition xmlns:p14="http://schemas.microsoft.com/office/powerpoint/2010/mai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rtl="0">
              <a:spcBef>
                <a:spcPts val="0"/>
              </a:spcBef>
              <a:buNone/>
            </a:pPr>
            <a:r>
              <a:rPr lang="en" u="sng">
                <a:solidFill>
                  <a:schemeClr val="hlink"/>
                </a:solidFill>
                <a:hlinkClick r:id="rId3"/>
              </a:rPr>
              <a:t>http://www.whfoods.com/genpage.php?tname=foodspice&amp;dbid=69</a:t>
            </a:r>
          </a:p>
          <a:p>
            <a:pPr rtl="0">
              <a:spcBef>
                <a:spcPts val="0"/>
              </a:spcBef>
              <a:buNone/>
            </a:pPr>
            <a:r>
              <a:rPr lang="en" u="sng">
                <a:solidFill>
                  <a:schemeClr val="hlink"/>
                </a:solidFill>
                <a:hlinkClick r:id="rId4"/>
              </a:rPr>
              <a:t>http://www.mayoclinic.org/diseases-conditions/diabetes/expert-blog/types-of-diabetes/bgp-20056516</a:t>
            </a:r>
          </a:p>
          <a:p>
            <a:pPr rtl="0">
              <a:spcBef>
                <a:spcPts val="0"/>
              </a:spcBef>
              <a:buNone/>
            </a:pPr>
            <a:r>
              <a:rPr lang="en" u="sng">
                <a:solidFill>
                  <a:schemeClr val="hlink"/>
                </a:solidFill>
                <a:hlinkClick r:id="rId5"/>
              </a:rPr>
              <a:t>http://www.diabetesforecast.org/2010/may/the-other-diabetes-lada-or-type-1-5.html</a:t>
            </a:r>
          </a:p>
          <a:p>
            <a:pPr rtl="0">
              <a:spcBef>
                <a:spcPts val="0"/>
              </a:spcBef>
              <a:buNone/>
            </a:pPr>
            <a:endParaRPr/>
          </a:p>
          <a:p>
            <a:pPr>
              <a:spcBef>
                <a:spcPts val="0"/>
              </a:spcBef>
              <a:buNone/>
            </a:pPr>
            <a:endParaRPr/>
          </a:p>
        </p:txBody>
      </p:sp>
      <p:sp>
        <p:nvSpPr>
          <p:cNvPr id="180" name="Shape 180"/>
          <p:cNvSpPr txBox="1">
            <a:spLocks noGrp="1"/>
          </p:cNvSpPr>
          <p:nvPr>
            <p:ph type="title"/>
          </p:nvPr>
        </p:nvSpPr>
        <p:spPr>
          <a:xfrm>
            <a:off x="457200" y="13321"/>
            <a:ext cx="8229600" cy="857400"/>
          </a:xfrm>
          <a:prstGeom prst="rect">
            <a:avLst/>
          </a:prstGeom>
        </p:spPr>
        <p:txBody>
          <a:bodyPr lIns="91425" tIns="91425" rIns="91425" bIns="91425" anchor="ctr" anchorCtr="0">
            <a:noAutofit/>
          </a:bodyPr>
          <a:lstStyle/>
          <a:p>
            <a:pPr>
              <a:spcBef>
                <a:spcPts val="0"/>
              </a:spcBef>
              <a:buNone/>
            </a:pPr>
            <a:r>
              <a:rPr lang="en"/>
              <a:t>References</a:t>
            </a: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lvl="0" rtl="0">
              <a:spcBef>
                <a:spcPts val="0"/>
              </a:spcBef>
              <a:buNone/>
            </a:pPr>
            <a:r>
              <a:rPr lang="en" sz="2400" b="1"/>
              <a:t>Diabetes Dave </a:t>
            </a:r>
          </a:p>
          <a:p>
            <a:pPr marL="457200" lvl="0" indent="-355600" rtl="0">
              <a:spcBef>
                <a:spcPts val="0"/>
              </a:spcBef>
              <a:buClr>
                <a:schemeClr val="dk1"/>
              </a:buClr>
              <a:buSzPct val="100000"/>
              <a:buFont typeface="Arial"/>
              <a:buChar char="●"/>
            </a:pPr>
            <a:r>
              <a:rPr lang="en"/>
              <a:t>25 year old male </a:t>
            </a:r>
          </a:p>
          <a:p>
            <a:pPr marL="457200" lvl="0" indent="-355600" rtl="0">
              <a:spcBef>
                <a:spcPts val="0"/>
              </a:spcBef>
              <a:buClr>
                <a:schemeClr val="dk1"/>
              </a:buClr>
              <a:buSzPct val="100000"/>
              <a:buFont typeface="Arial"/>
              <a:buChar char="●"/>
            </a:pPr>
            <a:r>
              <a:rPr lang="en"/>
              <a:t>190 lbs</a:t>
            </a:r>
          </a:p>
          <a:p>
            <a:pPr marL="457200" lvl="0" indent="-355600" rtl="0">
              <a:spcBef>
                <a:spcPts val="0"/>
              </a:spcBef>
              <a:buClr>
                <a:schemeClr val="dk1"/>
              </a:buClr>
              <a:buSzPct val="100000"/>
              <a:buFont typeface="Arial"/>
              <a:buChar char="●"/>
            </a:pPr>
            <a:r>
              <a:rPr lang="en"/>
              <a:t>Type 1 diabetes</a:t>
            </a:r>
          </a:p>
          <a:p>
            <a:pPr marL="457200" lvl="0" indent="-355600" rtl="0">
              <a:spcBef>
                <a:spcPts val="0"/>
              </a:spcBef>
              <a:buClr>
                <a:schemeClr val="dk1"/>
              </a:buClr>
              <a:buSzPct val="100000"/>
              <a:buFont typeface="Arial"/>
              <a:buChar char="●"/>
            </a:pPr>
            <a:r>
              <a:rPr lang="en"/>
              <a:t>Moderately active → 30-60 min </a:t>
            </a:r>
          </a:p>
          <a:p>
            <a:pPr lvl="0" rtl="0">
              <a:spcBef>
                <a:spcPts val="0"/>
              </a:spcBef>
              <a:buNone/>
            </a:pPr>
            <a:r>
              <a:rPr lang="en"/>
              <a:t>       moderate/vigorous activity a day</a:t>
            </a:r>
          </a:p>
          <a:p>
            <a:pPr marL="457200" lvl="0" indent="-355600" rtl="0">
              <a:spcBef>
                <a:spcPts val="0"/>
              </a:spcBef>
              <a:buClr>
                <a:schemeClr val="dk1"/>
              </a:buClr>
              <a:buSzPct val="100000"/>
              <a:buFont typeface="Arial"/>
              <a:buChar char="●"/>
            </a:pPr>
            <a:r>
              <a:rPr lang="en"/>
              <a:t>Daily Calorie Need: 3000 kcal/day</a:t>
            </a:r>
          </a:p>
          <a:p>
            <a:pPr marL="914400" lvl="1" indent="-355600" rtl="0">
              <a:spcBef>
                <a:spcPts val="0"/>
              </a:spcBef>
              <a:buClr>
                <a:schemeClr val="dk1"/>
              </a:buClr>
              <a:buSzPct val="100000"/>
              <a:buFont typeface="Arial"/>
              <a:buChar char="○"/>
            </a:pPr>
            <a:r>
              <a:rPr lang="en"/>
              <a:t>Carb need: 94 grams</a:t>
            </a:r>
          </a:p>
          <a:p>
            <a:pPr marL="914400" lvl="1" indent="-355600" rtl="0">
              <a:spcBef>
                <a:spcPts val="0"/>
              </a:spcBef>
              <a:buClr>
                <a:schemeClr val="dk1"/>
              </a:buClr>
              <a:buSzPct val="100000"/>
              <a:buFont typeface="Arial"/>
              <a:buChar char="○"/>
            </a:pPr>
            <a:r>
              <a:rPr lang="en"/>
              <a:t>Protein need: 47 grams</a:t>
            </a:r>
          </a:p>
          <a:p>
            <a:pPr marL="914400" lvl="1" indent="-355600">
              <a:spcBef>
                <a:spcPts val="0"/>
              </a:spcBef>
              <a:buClr>
                <a:schemeClr val="dk1"/>
              </a:buClr>
              <a:buSzPct val="100000"/>
              <a:buFont typeface="Arial"/>
              <a:buChar char="○"/>
            </a:pPr>
            <a:r>
              <a:rPr lang="en"/>
              <a:t>Fat need: 21 grams</a:t>
            </a:r>
          </a:p>
        </p:txBody>
      </p:sp>
      <p:sp>
        <p:nvSpPr>
          <p:cNvPr id="92" name="Shape 92"/>
          <p:cNvSpPr txBox="1">
            <a:spLocks noGrp="1"/>
          </p:cNvSpPr>
          <p:nvPr>
            <p:ph type="title"/>
          </p:nvPr>
        </p:nvSpPr>
        <p:spPr>
          <a:xfrm>
            <a:off x="457200" y="13321"/>
            <a:ext cx="8229600" cy="857400"/>
          </a:xfrm>
          <a:prstGeom prst="rect">
            <a:avLst/>
          </a:prstGeom>
        </p:spPr>
        <p:txBody>
          <a:bodyPr lIns="91425" tIns="91425" rIns="91425" bIns="91425" anchor="ctr" anchorCtr="0">
            <a:noAutofit/>
          </a:bodyPr>
          <a:lstStyle/>
          <a:p>
            <a:pPr>
              <a:spcBef>
                <a:spcPts val="0"/>
              </a:spcBef>
              <a:buNone/>
            </a:pPr>
            <a:r>
              <a:rPr lang="en"/>
              <a:t>Patient Profile</a:t>
            </a:r>
          </a:p>
        </p:txBody>
      </p:sp>
      <p:pic>
        <p:nvPicPr>
          <p:cNvPr id="93" name="Shape 93"/>
          <p:cNvPicPr preferRelativeResize="0"/>
          <p:nvPr/>
        </p:nvPicPr>
        <p:blipFill>
          <a:blip r:embed="rId3">
            <a:alphaModFix/>
          </a:blip>
          <a:stretch>
            <a:fillRect/>
          </a:stretch>
        </p:blipFill>
        <p:spPr>
          <a:xfrm>
            <a:off x="5325725" y="1558550"/>
            <a:ext cx="2627375" cy="2627375"/>
          </a:xfrm>
          <a:prstGeom prst="rect">
            <a:avLst/>
          </a:prstGeom>
          <a:noFill/>
          <a:ln>
            <a:noFill/>
          </a:ln>
        </p:spPr>
      </p:pic>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lvl="0" rtl="0">
              <a:spcBef>
                <a:spcPts val="0"/>
              </a:spcBef>
              <a:buClr>
                <a:schemeClr val="dk1"/>
              </a:buClr>
              <a:buSzPct val="55000"/>
              <a:buFont typeface="Arial"/>
              <a:buNone/>
            </a:pPr>
            <a:r>
              <a:rPr lang="en" b="1"/>
              <a:t>Carbohydrates</a:t>
            </a:r>
          </a:p>
          <a:p>
            <a:pPr lvl="0" indent="457200" rtl="0">
              <a:spcBef>
                <a:spcPts val="0"/>
              </a:spcBef>
              <a:buClr>
                <a:schemeClr val="dk1"/>
              </a:buClr>
              <a:buSzPct val="55000"/>
              <a:buFont typeface="Arial"/>
              <a:buNone/>
            </a:pPr>
            <a:r>
              <a:rPr lang="en"/>
              <a:t>Grams = 93.7 g/meal and 46.9 g/snack</a:t>
            </a:r>
          </a:p>
          <a:p>
            <a:pPr lvl="0" indent="457200" rtl="0">
              <a:spcBef>
                <a:spcPts val="0"/>
              </a:spcBef>
              <a:buClr>
                <a:schemeClr val="dk1"/>
              </a:buClr>
              <a:buSzPct val="55000"/>
              <a:buFont typeface="Arial"/>
              <a:buNone/>
            </a:pPr>
            <a:r>
              <a:rPr lang="en"/>
              <a:t>Servings = 6 servings/meal and 3 servings/snack</a:t>
            </a:r>
          </a:p>
          <a:p>
            <a:pPr lvl="0" rtl="0">
              <a:spcBef>
                <a:spcPts val="0"/>
              </a:spcBef>
              <a:buClr>
                <a:schemeClr val="dk1"/>
              </a:buClr>
              <a:buFont typeface="Arial"/>
              <a:buNone/>
            </a:pPr>
            <a:endParaRPr/>
          </a:p>
          <a:p>
            <a:pPr lvl="0" rtl="0">
              <a:spcBef>
                <a:spcPts val="0"/>
              </a:spcBef>
              <a:buClr>
                <a:schemeClr val="dk1"/>
              </a:buClr>
              <a:buSzPct val="55000"/>
              <a:buFont typeface="Arial"/>
              <a:buNone/>
            </a:pPr>
            <a:r>
              <a:rPr lang="en" b="1"/>
              <a:t>Fats</a:t>
            </a:r>
          </a:p>
          <a:p>
            <a:pPr lvl="0" indent="457200" rtl="0">
              <a:spcBef>
                <a:spcPts val="0"/>
              </a:spcBef>
              <a:buClr>
                <a:schemeClr val="dk1"/>
              </a:buClr>
              <a:buSzPct val="55000"/>
              <a:buFont typeface="Arial"/>
              <a:buNone/>
            </a:pPr>
            <a:r>
              <a:rPr lang="en"/>
              <a:t>Grams = 46.9 g/meal and 23.4 g/snack</a:t>
            </a:r>
          </a:p>
          <a:p>
            <a:pPr lvl="0" indent="457200" rtl="0">
              <a:spcBef>
                <a:spcPts val="0"/>
              </a:spcBef>
              <a:buNone/>
            </a:pPr>
            <a:r>
              <a:rPr lang="en"/>
              <a:t>Servings = 6 servings/meal and 3 servings/snack</a:t>
            </a:r>
          </a:p>
          <a:p>
            <a:pPr lvl="0" rtl="0">
              <a:spcBef>
                <a:spcPts val="0"/>
              </a:spcBef>
              <a:buNone/>
            </a:pPr>
            <a:endParaRPr/>
          </a:p>
          <a:p>
            <a:pPr lvl="0" rtl="0">
              <a:spcBef>
                <a:spcPts val="0"/>
              </a:spcBef>
              <a:buNone/>
            </a:pPr>
            <a:r>
              <a:rPr lang="en" b="1"/>
              <a:t>Protein</a:t>
            </a:r>
          </a:p>
          <a:p>
            <a:pPr lvl="0" indent="457200" rtl="0">
              <a:spcBef>
                <a:spcPts val="0"/>
              </a:spcBef>
              <a:buNone/>
            </a:pPr>
            <a:r>
              <a:rPr lang="en"/>
              <a:t>Grams = 20.8 g/meal and 10.4 g/snack</a:t>
            </a:r>
          </a:p>
          <a:p>
            <a:pPr lvl="0" indent="457200" rtl="0">
              <a:spcBef>
                <a:spcPts val="0"/>
              </a:spcBef>
              <a:buClr>
                <a:schemeClr val="dk1"/>
              </a:buClr>
              <a:buSzPct val="55000"/>
              <a:buFont typeface="Arial"/>
              <a:buNone/>
            </a:pPr>
            <a:r>
              <a:rPr lang="en"/>
              <a:t>Servings = 4 servings/meal and 2 servings/snack</a:t>
            </a:r>
          </a:p>
        </p:txBody>
      </p:sp>
      <p:sp>
        <p:nvSpPr>
          <p:cNvPr id="99" name="Shape 99"/>
          <p:cNvSpPr txBox="1">
            <a:spLocks noGrp="1"/>
          </p:cNvSpPr>
          <p:nvPr>
            <p:ph type="title"/>
          </p:nvPr>
        </p:nvSpPr>
        <p:spPr>
          <a:xfrm>
            <a:off x="457200" y="13321"/>
            <a:ext cx="8229600" cy="857400"/>
          </a:xfrm>
          <a:prstGeom prst="rect">
            <a:avLst/>
          </a:prstGeom>
        </p:spPr>
        <p:txBody>
          <a:bodyPr lIns="91425" tIns="91425" rIns="91425" bIns="91425" anchor="ctr" anchorCtr="0">
            <a:noAutofit/>
          </a:bodyPr>
          <a:lstStyle/>
          <a:p>
            <a:pPr>
              <a:spcBef>
                <a:spcPts val="0"/>
              </a:spcBef>
              <a:buNone/>
            </a:pPr>
            <a:r>
              <a:rPr lang="en"/>
              <a:t>Our Meal &amp; Needs</a:t>
            </a:r>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body" idx="1"/>
          </p:nvPr>
        </p:nvSpPr>
        <p:spPr>
          <a:xfrm>
            <a:off x="457200" y="1200150"/>
            <a:ext cx="8229600" cy="3810900"/>
          </a:xfrm>
          <a:prstGeom prst="rect">
            <a:avLst/>
          </a:prstGeom>
        </p:spPr>
        <p:txBody>
          <a:bodyPr lIns="91425" tIns="91425" rIns="91425" bIns="91425" anchor="t" anchorCtr="0">
            <a:noAutofit/>
          </a:bodyPr>
          <a:lstStyle/>
          <a:p>
            <a:pPr lvl="0" rtl="0">
              <a:spcBef>
                <a:spcPts val="0"/>
              </a:spcBef>
              <a:buClr>
                <a:schemeClr val="dk1"/>
              </a:buClr>
              <a:buSzPct val="45833"/>
              <a:buFont typeface="Arial"/>
              <a:buNone/>
            </a:pPr>
            <a:r>
              <a:rPr lang="en" sz="2400">
                <a:solidFill>
                  <a:srgbClr val="222222"/>
                </a:solidFill>
                <a:latin typeface="Arial"/>
                <a:ea typeface="Arial"/>
                <a:cs typeface="Arial"/>
                <a:sym typeface="Arial"/>
              </a:rPr>
              <a:t>Main Entree- Oven Barbecued Chicken</a:t>
            </a:r>
          </a:p>
          <a:p>
            <a:pPr lvl="0" rtl="0">
              <a:spcBef>
                <a:spcPts val="0"/>
              </a:spcBef>
              <a:buClr>
                <a:schemeClr val="dk1"/>
              </a:buClr>
              <a:buSzPct val="45833"/>
              <a:buFont typeface="Arial"/>
              <a:buNone/>
            </a:pPr>
            <a:r>
              <a:rPr lang="en" sz="2400">
                <a:solidFill>
                  <a:schemeClr val="accent2"/>
                </a:solidFill>
                <a:latin typeface="Arial"/>
                <a:ea typeface="Arial"/>
                <a:cs typeface="Arial"/>
                <a:sym typeface="Arial"/>
              </a:rPr>
              <a:t>Vegetarian Entree- Roasted Veggie Pitas</a:t>
            </a:r>
          </a:p>
          <a:p>
            <a:pPr lvl="0" rtl="0">
              <a:spcBef>
                <a:spcPts val="0"/>
              </a:spcBef>
              <a:buClr>
                <a:schemeClr val="dk1"/>
              </a:buClr>
              <a:buSzPct val="45833"/>
              <a:buFont typeface="Arial"/>
              <a:buNone/>
            </a:pPr>
            <a:r>
              <a:rPr lang="en" sz="2400">
                <a:solidFill>
                  <a:srgbClr val="222222"/>
                </a:solidFill>
                <a:latin typeface="Arial"/>
                <a:ea typeface="Arial"/>
                <a:cs typeface="Arial"/>
                <a:sym typeface="Arial"/>
              </a:rPr>
              <a:t>Vegetable- Raspberry Mango Salad</a:t>
            </a:r>
          </a:p>
          <a:p>
            <a:pPr lvl="0" rtl="0">
              <a:spcBef>
                <a:spcPts val="0"/>
              </a:spcBef>
              <a:buClr>
                <a:schemeClr val="dk1"/>
              </a:buClr>
              <a:buSzPct val="45833"/>
              <a:buFont typeface="Arial"/>
              <a:buNone/>
            </a:pPr>
            <a:r>
              <a:rPr lang="en" sz="2400">
                <a:solidFill>
                  <a:schemeClr val="accent3"/>
                </a:solidFill>
                <a:latin typeface="Arial"/>
                <a:ea typeface="Arial"/>
                <a:cs typeface="Arial"/>
                <a:sym typeface="Arial"/>
              </a:rPr>
              <a:t>Starch side- Roasted Cauliflower, Sweet Potatoes, and Onions</a:t>
            </a:r>
          </a:p>
          <a:p>
            <a:pPr lvl="0" rtl="0">
              <a:spcBef>
                <a:spcPts val="0"/>
              </a:spcBef>
              <a:buClr>
                <a:schemeClr val="dk1"/>
              </a:buClr>
              <a:buSzPct val="45833"/>
              <a:buFont typeface="Arial"/>
              <a:buNone/>
            </a:pPr>
            <a:r>
              <a:rPr lang="en" sz="2400">
                <a:solidFill>
                  <a:srgbClr val="222222"/>
                </a:solidFill>
                <a:latin typeface="Arial"/>
                <a:ea typeface="Arial"/>
                <a:cs typeface="Arial"/>
                <a:sym typeface="Arial"/>
              </a:rPr>
              <a:t>Bread- Zucchini and Date Muffins</a:t>
            </a:r>
          </a:p>
          <a:p>
            <a:pPr lvl="0" rtl="0">
              <a:spcBef>
                <a:spcPts val="0"/>
              </a:spcBef>
              <a:buClr>
                <a:schemeClr val="dk1"/>
              </a:buClr>
              <a:buSzPct val="45833"/>
              <a:buFont typeface="Arial"/>
              <a:buNone/>
            </a:pPr>
            <a:r>
              <a:rPr lang="en" sz="2400">
                <a:solidFill>
                  <a:schemeClr val="accent4"/>
                </a:solidFill>
                <a:latin typeface="Arial"/>
                <a:ea typeface="Arial"/>
                <a:cs typeface="Arial"/>
                <a:sym typeface="Arial"/>
              </a:rPr>
              <a:t>Fruit- Baked Cinnamon Stuffed Apples</a:t>
            </a:r>
          </a:p>
          <a:p>
            <a:pPr lvl="0" rtl="0">
              <a:spcBef>
                <a:spcPts val="0"/>
              </a:spcBef>
              <a:buClr>
                <a:schemeClr val="dk1"/>
              </a:buClr>
              <a:buSzPct val="45833"/>
              <a:buFont typeface="Arial"/>
              <a:buNone/>
            </a:pPr>
            <a:r>
              <a:rPr lang="en" sz="2400">
                <a:solidFill>
                  <a:srgbClr val="222222"/>
                </a:solidFill>
                <a:latin typeface="Arial"/>
                <a:ea typeface="Arial"/>
                <a:cs typeface="Arial"/>
                <a:sym typeface="Arial"/>
              </a:rPr>
              <a:t>Soup- Chicken and Wild Rice </a:t>
            </a:r>
          </a:p>
          <a:p>
            <a:pPr lvl="0" rtl="0">
              <a:spcBef>
                <a:spcPts val="0"/>
              </a:spcBef>
              <a:buClr>
                <a:schemeClr val="dk1"/>
              </a:buClr>
              <a:buSzPct val="45833"/>
              <a:buFont typeface="Arial"/>
              <a:buNone/>
            </a:pPr>
            <a:r>
              <a:rPr lang="en" sz="2400">
                <a:solidFill>
                  <a:schemeClr val="accent2"/>
                </a:solidFill>
                <a:latin typeface="Arial"/>
                <a:ea typeface="Arial"/>
                <a:cs typeface="Arial"/>
                <a:sym typeface="Arial"/>
              </a:rPr>
              <a:t>Dessert- Cranberry Oatmeal Cookies</a:t>
            </a:r>
          </a:p>
          <a:p>
            <a:pPr lvl="0" rtl="0">
              <a:spcBef>
                <a:spcPts val="0"/>
              </a:spcBef>
              <a:buClr>
                <a:schemeClr val="dk1"/>
              </a:buClr>
              <a:buSzPct val="45833"/>
              <a:buFont typeface="Arial"/>
              <a:buNone/>
            </a:pPr>
            <a:r>
              <a:rPr lang="en" sz="2400">
                <a:solidFill>
                  <a:srgbClr val="222222"/>
                </a:solidFill>
                <a:latin typeface="Arial"/>
                <a:ea typeface="Arial"/>
                <a:cs typeface="Arial"/>
                <a:sym typeface="Arial"/>
              </a:rPr>
              <a:t>Drink- Holiday Spiced Tea</a:t>
            </a:r>
          </a:p>
          <a:p>
            <a:pPr>
              <a:spcBef>
                <a:spcPts val="0"/>
              </a:spcBef>
              <a:buNone/>
            </a:pPr>
            <a:endParaRPr/>
          </a:p>
        </p:txBody>
      </p:sp>
      <p:sp>
        <p:nvSpPr>
          <p:cNvPr id="105" name="Shape 105"/>
          <p:cNvSpPr txBox="1">
            <a:spLocks noGrp="1"/>
          </p:cNvSpPr>
          <p:nvPr>
            <p:ph type="title"/>
          </p:nvPr>
        </p:nvSpPr>
        <p:spPr>
          <a:xfrm>
            <a:off x="457200" y="13321"/>
            <a:ext cx="8229600" cy="857400"/>
          </a:xfrm>
          <a:prstGeom prst="rect">
            <a:avLst/>
          </a:prstGeom>
        </p:spPr>
        <p:txBody>
          <a:bodyPr lIns="91425" tIns="91425" rIns="91425" bIns="91425" anchor="ctr" anchorCtr="0">
            <a:noAutofit/>
          </a:bodyPr>
          <a:lstStyle/>
          <a:p>
            <a:pPr>
              <a:spcBef>
                <a:spcPts val="0"/>
              </a:spcBef>
              <a:buNone/>
            </a:pPr>
            <a:r>
              <a:rPr lang="en"/>
              <a:t>Menu</a:t>
            </a:r>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13321"/>
            <a:ext cx="8229600" cy="857400"/>
          </a:xfrm>
          <a:prstGeom prst="rect">
            <a:avLst/>
          </a:prstGeom>
        </p:spPr>
        <p:txBody>
          <a:bodyPr lIns="91425" tIns="91425" rIns="91425" bIns="91425" anchor="ctr" anchorCtr="0">
            <a:noAutofit/>
          </a:bodyPr>
          <a:lstStyle/>
          <a:p>
            <a:pPr>
              <a:spcBef>
                <a:spcPts val="0"/>
              </a:spcBef>
              <a:buNone/>
            </a:pPr>
            <a:r>
              <a:rPr lang="en"/>
              <a:t>Nutrient Analysis</a:t>
            </a:r>
          </a:p>
        </p:txBody>
      </p:sp>
      <p:pic>
        <p:nvPicPr>
          <p:cNvPr id="111" name="Shape 111"/>
          <p:cNvPicPr preferRelativeResize="0"/>
          <p:nvPr/>
        </p:nvPicPr>
        <p:blipFill>
          <a:blip r:embed="rId3">
            <a:alphaModFix/>
          </a:blip>
          <a:stretch>
            <a:fillRect/>
          </a:stretch>
        </p:blipFill>
        <p:spPr>
          <a:xfrm>
            <a:off x="1021050" y="1123150"/>
            <a:ext cx="7051400" cy="3879949"/>
          </a:xfrm>
          <a:prstGeom prst="rect">
            <a:avLst/>
          </a:prstGeom>
          <a:noFill/>
          <a:ln>
            <a:noFill/>
          </a:ln>
        </p:spPr>
      </p:pic>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rtl="0">
              <a:spcBef>
                <a:spcPts val="0"/>
              </a:spcBef>
              <a:buNone/>
            </a:pPr>
            <a:r>
              <a:rPr lang="en"/>
              <a:t>Menu 1: Pita, soup, vegetable, cookie</a:t>
            </a:r>
          </a:p>
          <a:p>
            <a:pPr rtl="0">
              <a:spcBef>
                <a:spcPts val="0"/>
              </a:spcBef>
              <a:buNone/>
            </a:pPr>
            <a:r>
              <a:rPr lang="en" sz="1400"/>
              <a:t>Carbs = 71 g</a:t>
            </a:r>
          </a:p>
          <a:p>
            <a:pPr rtl="0">
              <a:spcBef>
                <a:spcPts val="0"/>
              </a:spcBef>
              <a:buNone/>
            </a:pPr>
            <a:r>
              <a:rPr lang="en" sz="1400"/>
              <a:t>Protein = 29 g</a:t>
            </a:r>
          </a:p>
          <a:p>
            <a:pPr rtl="0">
              <a:spcBef>
                <a:spcPts val="0"/>
              </a:spcBef>
              <a:buNone/>
            </a:pPr>
            <a:r>
              <a:rPr lang="en" sz="1400"/>
              <a:t>Fat = 27.5 g</a:t>
            </a:r>
          </a:p>
          <a:p>
            <a:pPr rtl="0">
              <a:spcBef>
                <a:spcPts val="0"/>
              </a:spcBef>
              <a:buNone/>
            </a:pPr>
            <a:endParaRPr/>
          </a:p>
          <a:p>
            <a:pPr rtl="0">
              <a:spcBef>
                <a:spcPts val="0"/>
              </a:spcBef>
              <a:buNone/>
            </a:pPr>
            <a:r>
              <a:rPr lang="en"/>
              <a:t>Menu 2: Chicken, salad, muffin, apples, tea</a:t>
            </a:r>
          </a:p>
          <a:p>
            <a:pPr rtl="0">
              <a:spcBef>
                <a:spcPts val="0"/>
              </a:spcBef>
              <a:buNone/>
            </a:pPr>
            <a:r>
              <a:rPr lang="en" sz="1400"/>
              <a:t>Carbs = 76 g</a:t>
            </a:r>
          </a:p>
          <a:p>
            <a:pPr rtl="0">
              <a:spcBef>
                <a:spcPts val="0"/>
              </a:spcBef>
              <a:buNone/>
            </a:pPr>
            <a:r>
              <a:rPr lang="en" sz="1400"/>
              <a:t>Protein = 27 g</a:t>
            </a:r>
          </a:p>
          <a:p>
            <a:pPr rtl="0">
              <a:spcBef>
                <a:spcPts val="0"/>
              </a:spcBef>
              <a:buNone/>
            </a:pPr>
            <a:r>
              <a:rPr lang="en" sz="1400"/>
              <a:t>Fat = 22 g</a:t>
            </a:r>
          </a:p>
          <a:p>
            <a:pPr rtl="0">
              <a:spcBef>
                <a:spcPts val="0"/>
              </a:spcBef>
              <a:buNone/>
            </a:pPr>
            <a:endParaRPr/>
          </a:p>
          <a:p>
            <a:pPr rtl="0">
              <a:spcBef>
                <a:spcPts val="0"/>
              </a:spcBef>
              <a:buNone/>
            </a:pPr>
            <a:r>
              <a:rPr lang="en"/>
              <a:t>Menu 3: Chicken, vegetable, salad, muffin, apples, tea</a:t>
            </a:r>
          </a:p>
          <a:p>
            <a:pPr rtl="0">
              <a:spcBef>
                <a:spcPts val="0"/>
              </a:spcBef>
              <a:buNone/>
            </a:pPr>
            <a:r>
              <a:rPr lang="en" sz="1400"/>
              <a:t>Carbs = 86 g</a:t>
            </a:r>
          </a:p>
          <a:p>
            <a:pPr rtl="0">
              <a:spcBef>
                <a:spcPts val="0"/>
              </a:spcBef>
              <a:buNone/>
            </a:pPr>
            <a:r>
              <a:rPr lang="en" sz="1400"/>
              <a:t>Protein = 30 g</a:t>
            </a:r>
          </a:p>
          <a:p>
            <a:pPr>
              <a:spcBef>
                <a:spcPts val="0"/>
              </a:spcBef>
              <a:buNone/>
            </a:pPr>
            <a:r>
              <a:rPr lang="en" sz="1400"/>
              <a:t>Fat = 25.5 g</a:t>
            </a:r>
          </a:p>
        </p:txBody>
      </p:sp>
      <p:sp>
        <p:nvSpPr>
          <p:cNvPr id="117" name="Shape 117"/>
          <p:cNvSpPr txBox="1">
            <a:spLocks noGrp="1"/>
          </p:cNvSpPr>
          <p:nvPr>
            <p:ph type="title"/>
          </p:nvPr>
        </p:nvSpPr>
        <p:spPr>
          <a:xfrm>
            <a:off x="457200" y="13321"/>
            <a:ext cx="8229600" cy="857400"/>
          </a:xfrm>
          <a:prstGeom prst="rect">
            <a:avLst/>
          </a:prstGeom>
        </p:spPr>
        <p:txBody>
          <a:bodyPr lIns="91425" tIns="91425" rIns="91425" bIns="91425" anchor="ctr" anchorCtr="0">
            <a:noAutofit/>
          </a:bodyPr>
          <a:lstStyle/>
          <a:p>
            <a:pPr>
              <a:spcBef>
                <a:spcPts val="0"/>
              </a:spcBef>
              <a:buNone/>
            </a:pPr>
            <a:r>
              <a:rPr lang="en"/>
              <a:t>Possible Meal Options</a:t>
            </a:r>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lvl="0" algn="ctr" rtl="0">
              <a:lnSpc>
                <a:spcPct val="115000"/>
              </a:lnSpc>
              <a:spcBef>
                <a:spcPts val="0"/>
              </a:spcBef>
              <a:buNone/>
            </a:pPr>
            <a:r>
              <a:rPr lang="en" sz="3000"/>
              <a:t> - Maintain blood sugar</a:t>
            </a:r>
          </a:p>
          <a:p>
            <a:pPr lvl="0" algn="ctr" rtl="0">
              <a:lnSpc>
                <a:spcPct val="115000"/>
              </a:lnSpc>
              <a:spcBef>
                <a:spcPts val="0"/>
              </a:spcBef>
              <a:buNone/>
            </a:pPr>
            <a:r>
              <a:rPr lang="en" sz="3000"/>
              <a:t>- Count carbohydrates</a:t>
            </a:r>
          </a:p>
          <a:p>
            <a:pPr algn="ctr" rtl="0">
              <a:lnSpc>
                <a:spcPct val="100000"/>
              </a:lnSpc>
              <a:spcBef>
                <a:spcPts val="0"/>
              </a:spcBef>
              <a:buNone/>
            </a:pPr>
            <a:r>
              <a:rPr lang="en" sz="3000"/>
              <a:t>- 2 to 1 ratio of carbohydrates to protein</a:t>
            </a:r>
          </a:p>
          <a:p>
            <a:pPr lvl="0" algn="ctr" rtl="0">
              <a:lnSpc>
                <a:spcPct val="100000"/>
              </a:lnSpc>
              <a:spcBef>
                <a:spcPts val="0"/>
              </a:spcBef>
              <a:buNone/>
            </a:pPr>
            <a:r>
              <a:rPr lang="en" sz="3000"/>
              <a:t>(1 to 1 servings)</a:t>
            </a:r>
          </a:p>
          <a:p>
            <a:pPr marL="457200" lvl="0" indent="-419100" algn="ctr" rtl="0">
              <a:lnSpc>
                <a:spcPct val="100000"/>
              </a:lnSpc>
              <a:spcBef>
                <a:spcPts val="0"/>
              </a:spcBef>
              <a:buClr>
                <a:schemeClr val="dk1"/>
              </a:buClr>
              <a:buSzPct val="100000"/>
              <a:buFont typeface="Arial"/>
              <a:buChar char="-"/>
            </a:pPr>
            <a:r>
              <a:rPr lang="en" sz="3000"/>
              <a:t>Eat regular meals, 3 meals a day and 2 snacks and DON’T SKIP!</a:t>
            </a:r>
          </a:p>
          <a:p>
            <a:pPr>
              <a:spcBef>
                <a:spcPts val="0"/>
              </a:spcBef>
              <a:buNone/>
            </a:pPr>
            <a:endParaRPr/>
          </a:p>
        </p:txBody>
      </p:sp>
      <p:sp>
        <p:nvSpPr>
          <p:cNvPr id="123" name="Shape 123"/>
          <p:cNvSpPr txBox="1">
            <a:spLocks noGrp="1"/>
          </p:cNvSpPr>
          <p:nvPr>
            <p:ph type="title"/>
          </p:nvPr>
        </p:nvSpPr>
        <p:spPr>
          <a:xfrm>
            <a:off x="457200" y="13321"/>
            <a:ext cx="8229600" cy="857400"/>
          </a:xfrm>
          <a:prstGeom prst="rect">
            <a:avLst/>
          </a:prstGeom>
        </p:spPr>
        <p:txBody>
          <a:bodyPr lIns="91425" tIns="91425" rIns="91425" bIns="91425" anchor="ctr" anchorCtr="0">
            <a:noAutofit/>
          </a:bodyPr>
          <a:lstStyle/>
          <a:p>
            <a:pPr>
              <a:spcBef>
                <a:spcPts val="0"/>
              </a:spcBef>
              <a:buNone/>
            </a:pPr>
            <a:r>
              <a:rPr lang="en"/>
              <a:t>Health Benefits</a:t>
            </a:r>
          </a:p>
        </p:txBody>
      </p:sp>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rtl="0">
              <a:spcBef>
                <a:spcPts val="0"/>
              </a:spcBef>
              <a:buNone/>
            </a:pPr>
            <a:r>
              <a:rPr lang="en" b="1"/>
              <a:t>We chose are menu because we wanted:</a:t>
            </a:r>
          </a:p>
          <a:p>
            <a:pPr rtl="0">
              <a:spcBef>
                <a:spcPts val="0"/>
              </a:spcBef>
              <a:buNone/>
            </a:pPr>
            <a:endParaRPr/>
          </a:p>
          <a:p>
            <a:pPr rtl="0">
              <a:spcBef>
                <a:spcPts val="0"/>
              </a:spcBef>
              <a:buNone/>
            </a:pPr>
            <a:r>
              <a:rPr lang="en"/>
              <a:t>To use varied textures, flavors and cooking techniques.</a:t>
            </a:r>
          </a:p>
          <a:p>
            <a:pPr rtl="0">
              <a:spcBef>
                <a:spcPts val="0"/>
              </a:spcBef>
              <a:buNone/>
            </a:pPr>
            <a:endParaRPr/>
          </a:p>
          <a:p>
            <a:pPr rtl="0">
              <a:spcBef>
                <a:spcPts val="0"/>
              </a:spcBef>
              <a:buNone/>
            </a:pPr>
            <a:r>
              <a:rPr lang="en"/>
              <a:t>To base the menu off of carbohydrate counting as that is easiest for a diabetic.</a:t>
            </a:r>
          </a:p>
          <a:p>
            <a:pPr rtl="0">
              <a:spcBef>
                <a:spcPts val="0"/>
              </a:spcBef>
              <a:buNone/>
            </a:pPr>
            <a:endParaRPr/>
          </a:p>
          <a:p>
            <a:pPr rtl="0">
              <a:spcBef>
                <a:spcPts val="0"/>
              </a:spcBef>
              <a:buNone/>
            </a:pPr>
            <a:r>
              <a:rPr lang="en"/>
              <a:t>To find recipes easily accessible to diabetics with easily accessible nutrition information. </a:t>
            </a:r>
          </a:p>
          <a:p>
            <a:pPr rtl="0">
              <a:spcBef>
                <a:spcPts val="0"/>
              </a:spcBef>
              <a:buNone/>
            </a:pPr>
            <a:endParaRPr/>
          </a:p>
          <a:p>
            <a:pPr rtl="0">
              <a:spcBef>
                <a:spcPts val="0"/>
              </a:spcBef>
              <a:buNone/>
            </a:pPr>
            <a:r>
              <a:rPr lang="en"/>
              <a:t>To keep our meals exciting to prove that you can still eat well and enjoy your food while living with diabetes.</a:t>
            </a:r>
          </a:p>
          <a:p>
            <a:pPr>
              <a:spcBef>
                <a:spcPts val="0"/>
              </a:spcBef>
              <a:buNone/>
            </a:pPr>
            <a:endParaRPr/>
          </a:p>
        </p:txBody>
      </p:sp>
      <p:sp>
        <p:nvSpPr>
          <p:cNvPr id="129" name="Shape 129"/>
          <p:cNvSpPr txBox="1">
            <a:spLocks noGrp="1"/>
          </p:cNvSpPr>
          <p:nvPr>
            <p:ph type="title"/>
          </p:nvPr>
        </p:nvSpPr>
        <p:spPr>
          <a:xfrm>
            <a:off x="457200" y="13321"/>
            <a:ext cx="8229600" cy="857400"/>
          </a:xfrm>
          <a:prstGeom prst="rect">
            <a:avLst/>
          </a:prstGeom>
        </p:spPr>
        <p:txBody>
          <a:bodyPr lIns="91425" tIns="91425" rIns="91425" bIns="91425" anchor="ctr" anchorCtr="0">
            <a:noAutofit/>
          </a:bodyPr>
          <a:lstStyle/>
          <a:p>
            <a:pPr>
              <a:spcBef>
                <a:spcPts val="0"/>
              </a:spcBef>
              <a:buNone/>
            </a:pPr>
            <a:r>
              <a:rPr lang="en"/>
              <a:t>Why?</a:t>
            </a:r>
          </a:p>
        </p:txBody>
      </p:sp>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body" idx="1"/>
          </p:nvPr>
        </p:nvSpPr>
        <p:spPr>
          <a:xfrm>
            <a:off x="457200" y="1035000"/>
            <a:ext cx="8229600" cy="3630300"/>
          </a:xfrm>
          <a:prstGeom prst="rect">
            <a:avLst/>
          </a:prstGeom>
        </p:spPr>
        <p:txBody>
          <a:bodyPr lIns="91425" tIns="91425" rIns="91425" bIns="91425" anchor="t" anchorCtr="0">
            <a:noAutofit/>
          </a:bodyPr>
          <a:lstStyle/>
          <a:p>
            <a:pPr rtl="0">
              <a:spcBef>
                <a:spcPts val="0"/>
              </a:spcBef>
              <a:buNone/>
            </a:pPr>
            <a:r>
              <a:rPr lang="en" sz="1900"/>
              <a:t>Using visual representations</a:t>
            </a:r>
          </a:p>
          <a:p>
            <a:pPr rtl="0">
              <a:spcBef>
                <a:spcPts val="0"/>
              </a:spcBef>
              <a:buNone/>
            </a:pPr>
            <a:endParaRPr sz="1900"/>
          </a:p>
          <a:p>
            <a:pPr rtl="0">
              <a:spcBef>
                <a:spcPts val="0"/>
              </a:spcBef>
              <a:buNone/>
            </a:pPr>
            <a:r>
              <a:rPr lang="en" sz="1900"/>
              <a:t>Flavor taste testings </a:t>
            </a:r>
          </a:p>
          <a:p>
            <a:pPr rtl="0">
              <a:spcBef>
                <a:spcPts val="0"/>
              </a:spcBef>
              <a:buNone/>
            </a:pPr>
            <a:endParaRPr sz="1900"/>
          </a:p>
          <a:p>
            <a:pPr rtl="0">
              <a:spcBef>
                <a:spcPts val="0"/>
              </a:spcBef>
              <a:buNone/>
            </a:pPr>
            <a:r>
              <a:rPr lang="en" sz="1900"/>
              <a:t>Discuss current eating habits and compare them to the menu we have in similar overlap </a:t>
            </a:r>
          </a:p>
          <a:p>
            <a:pPr rtl="0">
              <a:spcBef>
                <a:spcPts val="0"/>
              </a:spcBef>
              <a:buNone/>
            </a:pPr>
            <a:endParaRPr sz="1900"/>
          </a:p>
          <a:p>
            <a:pPr rtl="0">
              <a:spcBef>
                <a:spcPts val="0"/>
              </a:spcBef>
              <a:buNone/>
            </a:pPr>
            <a:r>
              <a:rPr lang="en" sz="1900"/>
              <a:t>Recreating favorite foods in a healthier way</a:t>
            </a:r>
          </a:p>
          <a:p>
            <a:pPr rtl="0">
              <a:spcBef>
                <a:spcPts val="0"/>
              </a:spcBef>
              <a:buNone/>
            </a:pPr>
            <a:endParaRPr sz="1900"/>
          </a:p>
          <a:p>
            <a:pPr rtl="0">
              <a:spcBef>
                <a:spcPts val="0"/>
              </a:spcBef>
              <a:buNone/>
            </a:pPr>
            <a:r>
              <a:rPr lang="en" sz="1900"/>
              <a:t>Give many options to fit a wide range of cravings and flavors</a:t>
            </a:r>
          </a:p>
          <a:p>
            <a:pPr rtl="0">
              <a:spcBef>
                <a:spcPts val="0"/>
              </a:spcBef>
              <a:buNone/>
            </a:pPr>
            <a:endParaRPr sz="1900"/>
          </a:p>
          <a:p>
            <a:pPr>
              <a:spcBef>
                <a:spcPts val="0"/>
              </a:spcBef>
              <a:buNone/>
            </a:pPr>
            <a:r>
              <a:rPr lang="en" sz="1900"/>
              <a:t>Explain the Exchange System and the Plate Method to allow personal choice and diversity in the diet</a:t>
            </a:r>
          </a:p>
        </p:txBody>
      </p:sp>
      <p:sp>
        <p:nvSpPr>
          <p:cNvPr id="135" name="Shape 135"/>
          <p:cNvSpPr txBox="1">
            <a:spLocks noGrp="1"/>
          </p:cNvSpPr>
          <p:nvPr>
            <p:ph type="title"/>
          </p:nvPr>
        </p:nvSpPr>
        <p:spPr>
          <a:xfrm>
            <a:off x="457200" y="13321"/>
            <a:ext cx="8229600" cy="857400"/>
          </a:xfrm>
          <a:prstGeom prst="rect">
            <a:avLst/>
          </a:prstGeom>
        </p:spPr>
        <p:txBody>
          <a:bodyPr lIns="91425" tIns="91425" rIns="91425" bIns="91425" anchor="ctr" anchorCtr="0">
            <a:noAutofit/>
          </a:bodyPr>
          <a:lstStyle/>
          <a:p>
            <a:pPr>
              <a:spcBef>
                <a:spcPts val="0"/>
              </a:spcBef>
              <a:buNone/>
            </a:pPr>
            <a:r>
              <a:rPr lang="en"/>
              <a:t>Implement Menu</a:t>
            </a:r>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name="inspiration-board">
  <a:themeElements>
    <a:clrScheme name="Custom 503">
      <a:dk1>
        <a:srgbClr val="000000"/>
      </a:dk1>
      <a:lt1>
        <a:srgbClr val="FFFFFF"/>
      </a:lt1>
      <a:dk2>
        <a:srgbClr val="000000"/>
      </a:dk2>
      <a:lt2>
        <a:srgbClr val="F8F8F8"/>
      </a:lt2>
      <a:accent1>
        <a:srgbClr val="CFCFCF"/>
      </a:accent1>
      <a:accent2>
        <a:srgbClr val="94AE8E"/>
      </a:accent2>
      <a:accent3>
        <a:srgbClr val="4E7A82"/>
      </a:accent3>
      <a:accent4>
        <a:srgbClr val="666699"/>
      </a:accent4>
      <a:accent5>
        <a:srgbClr val="60506F"/>
      </a:accent5>
      <a:accent6>
        <a:srgbClr val="4B4352"/>
      </a:accent6>
      <a:hlink>
        <a:srgbClr val="8694C0"/>
      </a:hlink>
      <a:folHlink>
        <a:srgbClr val="9191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857</Words>
  <Application>Microsoft Macintosh PowerPoint</Application>
  <PresentationFormat>On-screen Show (16:9)</PresentationFormat>
  <Paragraphs>130</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inspiration-board</vt:lpstr>
      <vt:lpstr>KNH 203: Diabetes</vt:lpstr>
      <vt:lpstr>Patient Profile</vt:lpstr>
      <vt:lpstr>Our Meal &amp; Needs</vt:lpstr>
      <vt:lpstr>Menu</vt:lpstr>
      <vt:lpstr>Nutrient Analysis</vt:lpstr>
      <vt:lpstr>Possible Meal Options</vt:lpstr>
      <vt:lpstr>Health Benefits</vt:lpstr>
      <vt:lpstr>Why?</vt:lpstr>
      <vt:lpstr>Implement Menu</vt:lpstr>
      <vt:lpstr>Video </vt:lpstr>
      <vt:lpstr>Cloves</vt:lpstr>
      <vt:lpstr>Cooking with Clove</vt:lpstr>
      <vt:lpstr>LADA= 1.5 </vt:lpstr>
      <vt:lpstr>Type 1 Diabetes, Type 2 or 1.5? Type 1, Type 2 or 1.5?</vt:lpstr>
      <vt:lpstr>Management Roles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KNH 203: Diabetes</dc:title>
  <cp:lastModifiedBy>Megan Beyer</cp:lastModifiedBy>
  <cp:revision>1</cp:revision>
  <dcterms:modified xsi:type="dcterms:W3CDTF">2015-02-25T20:57:40Z</dcterms:modified>
</cp:coreProperties>
</file>