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2028BC1-4D35-4FC4-97E4-B9F60919E591}">
  <a:tblStyle styleId="{12028BC1-4D35-4FC4-97E4-B9F60919E591}" styleName="Table_0">
    <a:wholeTbl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2" y="-6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06443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nlm.nih.gov/medlineplus/druginfo/meds/a693050.html" TargetMode="External"/><Relationship Id="rId12" Type="http://schemas.openxmlformats.org/officeDocument/2006/relationships/hyperlink" Target="http://origin-www.pepsicobeveragefacts.com/Home/Product?formula=90501*09*07-01&amp;form=RTD&amp;size=12" TargetMode="External"/><Relationship Id="rId13" Type="http://schemas.openxmlformats.org/officeDocument/2006/relationships/hyperlink" Target="https://umm.edu/health/medical/altmed/condition/gastroesophageal-reflux-disease" TargetMode="External"/><Relationship Id="rId14" Type="http://schemas.openxmlformats.org/officeDocument/2006/relationships/hyperlink" Target="https://www.supertracker.usda.gov/" TargetMode="External"/><Relationship Id="rId15" Type="http://schemas.openxmlformats.org/officeDocument/2006/relationships/hyperlink" Target="http://www.nal.usda.gov/fnic/foodcomp/sear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my.clevelandclinic.org/health/diagnostics/hic_24-Hour_Esophageal_pH_Test/hic_The_48-hour_Bravo_Esophageal_pH_Test" TargetMode="External"/><Relationship Id="rId4" Type="http://schemas.openxmlformats.org/officeDocument/2006/relationships/hyperlink" Target="https://www.uic.edu/depts/mcam/nutrition/ppt/nutrition_assessment.ppt" TargetMode="External"/><Relationship Id="rId5" Type="http://schemas.openxmlformats.org/officeDocument/2006/relationships/hyperlink" Target="http://www.hopkinsmedicine.org/healthlibrary/test_procedures/gastroenterology/barium_swallow_92,P07688/" TargetMode="External"/><Relationship Id="rId6" Type="http://schemas.openxmlformats.org/officeDocument/2006/relationships/hyperlink" Target="http://www.kelloggs.com/en_US/kelloggs-crispix-cereal.html" TargetMode="External"/><Relationship Id="rId7" Type="http://schemas.openxmlformats.org/officeDocument/2006/relationships/hyperlink" Target="http://www.liptontea.com/product/detail/750352/lemon-iced-tea" TargetMode="External"/><Relationship Id="rId8" Type="http://schemas.openxmlformats.org/officeDocument/2006/relationships/hyperlink" Target="http://www.mayoclinic.org/diseases-conditions/heart-disease/in-depth/daily-aspirin-therapy/art-20046797?pg=2" TargetMode="External"/><Relationship Id="rId9" Type="http://schemas.openxmlformats.org/officeDocument/2006/relationships/hyperlink" Target="http://www.mayoclinic.org/diseases-conditions/gerd/expert-answers/heartburn-gerd/faq-20058535" TargetMode="External"/><Relationship Id="rId10" Type="http://schemas.openxmlformats.org/officeDocument/2006/relationships/hyperlink" Target="https://www.nlm.nih.gov/medlineplus/endoscop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70680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Gastroesophageal Reflux Disease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600"/>
              <a:t>Sam Ballard &amp; Megan Beyer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/>
              <a:t>KNH 411, Fall 2015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Diagnosis (1) 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/>
              <a:t>Excessive calorie intake (NI-1.3) related to decreased ability to run due to previous knee surgery, inability to find a consistent replacement for exercise, and increased stress as evidenced by a BMI of 31.9, a usual caloric intake of 3,064 kcal/day, and a 24-hour recall of 4,395 kcal/day.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Diagnosis (2)	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Intake of types of fats inconsistent with needs (NI-5.6.3) related to lack of nutrition education as evidenced by lab values indicating high intake of cholesterol (220 mg/dL), LDL cholesterol (165 mg/dL), LDL/HDL ratio (8.25) and triglycerides (178 mg/dL) as well as low intake of HDL-C (20 mg/dL).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Diagnosis (3)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/>
              <a:t>Altered gastrointestinal (GI) function (NC-1.4) related to consumption of foods that lower LES pressure as evidenced by reflux, endoscopic gastroesophageal examination, and patient reports of increased indigestion over the past year.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Medical Treatment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Begin omeprazole 30 mg every AM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Decrease aspirin from 325 mg daily to 75 mg daily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D/C self-medication of ibuprofen daily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Order nutrition consult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Food/Nutrient Delivery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Usual Intake: 	3,000 - 3,100 kcal/day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24-Hr Recall: 	4,395 kcal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EER: 				2,500 - 2,600 kcal/day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PRO: 				75 - 112 g/day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Wt. Loss: 500 kcal less per day resulting in 1 lb. weight loss per week over 6 month - 1 year period to return to usual body weight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Nutrition Education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Portion sizes to control excess calorie intake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Small, frequent meals over large, spaced meals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Poly/Monounsaturated fats over saturated and trans fats to stabilize lipid profile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Alternatives to high fat foods, alcohol, caffeine to avoid decreasing LES pressure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Meal planning for at home and on the go/at work meals 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Coordinate Care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Physical therapist</a:t>
            </a:r>
          </a:p>
          <a:p>
            <a:pPr marL="914400" lvl="1" indent="-381000" rtl="0">
              <a:spcBef>
                <a:spcPts val="0"/>
              </a:spcBef>
              <a:buSzPct val="80000"/>
              <a:buChar char="○"/>
            </a:pPr>
            <a:r>
              <a:rPr lang="en"/>
              <a:t>Find consistent replacement for exercise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Pharmacist</a:t>
            </a:r>
          </a:p>
          <a:p>
            <a:pPr marL="914400" lvl="1" indent="-381000" rtl="0">
              <a:spcBef>
                <a:spcPts val="0"/>
              </a:spcBef>
              <a:buSzPct val="80000"/>
              <a:buChar char="○"/>
            </a:pPr>
            <a:r>
              <a:rPr lang="en"/>
              <a:t>Explain medication interactions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Family</a:t>
            </a:r>
          </a:p>
          <a:p>
            <a:pPr marL="914400" lvl="1" indent="-381000" rtl="0">
              <a:spcBef>
                <a:spcPts val="0"/>
              </a:spcBef>
              <a:buSzPct val="80000"/>
              <a:buChar char="○"/>
            </a:pPr>
            <a:r>
              <a:rPr lang="en"/>
              <a:t>Meal planning and preparation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Workplace</a:t>
            </a:r>
          </a:p>
          <a:p>
            <a:pPr marL="914400" lvl="1" indent="-381000" rtl="0">
              <a:spcBef>
                <a:spcPts val="0"/>
              </a:spcBef>
              <a:buSzPct val="80000"/>
              <a:buChar char="○"/>
            </a:pPr>
            <a:r>
              <a:rPr lang="en"/>
              <a:t>Employee benefits, such as gym pass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Outcomes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Nutrition &amp; Bhx: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Discuss patient stress levels, triggers, and coping methods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Evaluate patient adherence to nutrition plan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2"/>
          </p:nvPr>
        </p:nvSpPr>
        <p:spPr>
          <a:xfrm>
            <a:off x="4692298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Nutrition &amp; Intake: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Evaluating food log and adjusting intake as necessary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Outcomes (cont.)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Nutrition &amp; Physical Signs: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Measure weight at nutrition counseling sessions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Chem 24 lab to re-evaluate lipid profile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Nutrition &amp; Patient center: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Reduction of GERD symptoms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 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Cleveland Clinic (2012).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The 48-hour Bravo esophageal pH test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http://my.clevelandclinic.org/health/diagnostics/hic_24-Hour_Esophageal_pH_Test/hic_The_48-hour_Bravo_Esophageal_pH_Test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45720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Fine, B.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Nutrition assessment 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[Powerpoint Presentation]. Retrieved from University of Illinois at Chicago Web Site: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https://www.uic.edu/depts/mcam/nutrition/ppt/nutrition_assessment.ppt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Gropper, S., &amp; Smith, J. (2013). The Digestive System: Mechanism for Nourishing the Body. In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Advanced Nutrition and Human Metabolism 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(Sixth ed.). Belmont, California: Yolanda Cossio.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Johns Hopkins Medicine (n.d.).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Barium swallow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http://www.hopkinsmedicine.org/healthlibrary/test_procedures/gastroenterology/barium_swallow_92,P07688/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Kellogg’s (2015).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Kellogg’s crispix cereal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6"/>
              </a:rPr>
              <a:t>http://www.kelloggs.com/en_US/kelloggs-crispix-cereal.html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Lipton (2015).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Lemon iced tea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7"/>
              </a:rPr>
              <a:t>http://www.liptontea.com/product/detail/750352/lemon-iced-tea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Mayo Clinic (2015).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Can you take aspirin if you regularly take ibuprofen or another nonsteroidal anti-inflammatory drug (NSAID) for another condition?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8"/>
              </a:rPr>
              <a:t>http://www.mayoclinic.org/diseases-conditions/heart-disease/in-depth/daily-aspirin-therapy/art-20046797?pg=2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Mayo Clinic (2015).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I've heard that some medications can aggravate the symptoms of GERD.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Can you tell me more?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</a:p>
          <a:p>
            <a:pPr marL="457200" lvl="0" indent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9"/>
              </a:rPr>
              <a:t>http://www.mayoclinic.org/diseases-conditions/gerd/expert-answers/heartburn-gerd/faq-20058535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MedlinePlus (2015).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Endoscopy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10"/>
              </a:rPr>
              <a:t>https://www.nlm.nih.gov/medlineplus/endoscopy.html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indent="45720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MedlinePlus (2014).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Omeprazole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11"/>
              </a:rPr>
              <a:t>https://www.nlm.nih.gov/medlineplus/druginfo/meds/a693050.html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Pepsico (2015).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The facts about your favorite beverages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12"/>
              </a:rPr>
              <a:t>http://origin-www.pepsicobeveragefacts.com/Home/Product?formula=90501*09*07-01&amp;form=RTD&amp;size=12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University of Maryland Medical Center (2013). 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Gastroesophageal reflux disease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13"/>
              </a:rPr>
              <a:t>https://umm.edu/health/medical/altmed/condition/gastroesophageal-reflux-disease</a:t>
            </a: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USDA (2015). 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SuperTracker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14"/>
              </a:rPr>
              <a:t>https://www.supertracker.usda.gov/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700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lvl="0" rtl="0">
              <a:spcBef>
                <a:spcPts val="0"/>
              </a:spcBef>
              <a:buClr>
                <a:schemeClr val="dk1"/>
              </a:buClr>
              <a:buSzPct val="157142"/>
              <a:buFont typeface="Arial"/>
              <a:buNone/>
            </a:pP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USDA (2011). </a:t>
            </a:r>
            <a:r>
              <a:rPr lang="en" sz="700" i="1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Welcome to the USDA national nutrient database for standard reference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Retrieved from </a:t>
            </a:r>
            <a:r>
              <a:rPr lang="en" sz="700" u="sng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  <a:hlinkClick r:id="rId15"/>
              </a:rPr>
              <a:t>www.nal.usda.gov/fnic/foodcomp/search/</a:t>
            </a:r>
            <a:r>
              <a:rPr lang="en" sz="700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Patient Summary &amp; Clinical Dx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/>
              <a:t>Summary: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48-yo male here for evaluation and treatment for increased indigestion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 b="1"/>
              <a:t>Clinical Dx: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Gastroesophageal reflux disease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Essential HTN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Food/Nutrition Hx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Does not follow any dietary restrictions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No previous nutrition therapy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Abnormal Lab Values</a:t>
            </a:r>
          </a:p>
        </p:txBody>
      </p:sp>
      <p:graphicFrame>
        <p:nvGraphicFramePr>
          <p:cNvPr id="57" name="Shape 57"/>
          <p:cNvGraphicFramePr/>
          <p:nvPr/>
        </p:nvGraphicFramePr>
        <p:xfrm>
          <a:off x="750350" y="1381500"/>
          <a:ext cx="7543300" cy="2980950"/>
        </p:xfrm>
        <a:graphic>
          <a:graphicData uri="http://schemas.openxmlformats.org/drawingml/2006/table">
            <a:tbl>
              <a:tblPr>
                <a:noFill/>
                <a:tableStyleId>{12028BC1-4D35-4FC4-97E4-B9F60919E591}</a:tableStyleId>
              </a:tblPr>
              <a:tblGrid>
                <a:gridCol w="2321025"/>
                <a:gridCol w="1825375"/>
                <a:gridCol w="1438550"/>
                <a:gridCol w="1958350"/>
              </a:tblGrid>
              <a:tr h="496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Abnormal Lab 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Ref. Range (Male)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Lab Value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High or Low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</a:tr>
              <a:tr h="496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Cholesterol (mg/dL)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120 - 199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220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High</a:t>
                      </a:r>
                    </a:p>
                  </a:txBody>
                  <a:tcPr marL="63500" marR="63500" marT="63500" marB="63500"/>
                </a:tc>
              </a:tr>
              <a:tr h="496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HDL-C (mg/dL)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&gt;45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Low</a:t>
                      </a:r>
                    </a:p>
                  </a:txBody>
                  <a:tcPr marL="63500" marR="63500" marT="63500" marB="63500"/>
                </a:tc>
              </a:tr>
              <a:tr h="496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LDL (mg/dL)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&lt;130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165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High</a:t>
                      </a:r>
                    </a:p>
                  </a:txBody>
                  <a:tcPr marL="63500" marR="63500" marT="63500" marB="63500"/>
                </a:tc>
              </a:tr>
              <a:tr h="496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LDL/HDL ratio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&lt;3.55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8.25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High</a:t>
                      </a:r>
                    </a:p>
                  </a:txBody>
                  <a:tcPr marL="63500" marR="63500" marT="63500" marB="63500"/>
                </a:tc>
              </a:tr>
              <a:tr h="4968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Triglycerides (mg/dL)</a:t>
                      </a:r>
                    </a:p>
                  </a:txBody>
                  <a:tcPr marL="63500" marR="63500" marT="63500" marB="63500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40-160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178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High</a:t>
                      </a: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  <p:sp>
        <p:nvSpPr>
          <p:cNvPr id="58" name="Shape 58"/>
          <p:cNvSpPr txBox="1"/>
          <p:nvPr/>
        </p:nvSpPr>
        <p:spPr>
          <a:xfrm>
            <a:off x="457200" y="1588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Medical Tests/Procedures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176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Medical Tests/Procedures: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Ambulatory 48-hour pH monitoring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Barium esophagram</a:t>
            </a:r>
          </a:p>
          <a:p>
            <a:pPr marL="914400" lvl="1" indent="-381000" rtl="0">
              <a:spcBef>
                <a:spcPts val="0"/>
              </a:spcBef>
              <a:buSzPct val="80000"/>
              <a:buChar char="○"/>
            </a:pPr>
            <a:r>
              <a:rPr lang="en"/>
              <a:t>Request radiologist to attempt to demonstrate reflux using abdominal pressure and positional changes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Endoscopy w/ biopsy to rule out </a:t>
            </a:r>
            <a:r>
              <a:rPr lang="en" sz="2400" i="1"/>
              <a:t>H. pylori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Hematology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Chem 24 panel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Anthropometric Data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190250"/>
            <a:ext cx="8484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Ht: 		5’9” 		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Wt: 		215 lbs. (97.7 kg)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BMI: 		31.9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UBW:		180 lbs. (84.1 kg)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%UBW:	119%			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IBW: 		160 lbs. (72.7 kg)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Physical Exam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Mildly obese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Bowel sounds present in all regions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Client Hx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239600" y="1164600"/>
            <a:ext cx="8801100" cy="413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Increased indigestion over last year, now almost constantly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Weight gain of 35 lbs. since knee surgery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Limited physical activity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Attributes increased eating and drinking over last year to stress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Dx w/ essential HTN 1 yr. ago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R knee arthroplasty 5 yrs. ago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Client Hx (cont.)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Atenolol 50 mg daily for high BP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325 mg aspirin daily 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500 mg ibuprofen 2x daily for last month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Daily multivitamin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➢"/>
            </a:pPr>
            <a:r>
              <a:rPr lang="en" sz="2400"/>
              <a:t>1-2 beers, 3-4x/week</a:t>
            </a:r>
          </a:p>
          <a:p>
            <a:pPr marL="457200" lvl="0" indent="-381000">
              <a:spcBef>
                <a:spcPts val="0"/>
              </a:spcBef>
              <a:buSzPct val="100000"/>
              <a:buChar char="➢"/>
            </a:pPr>
            <a:r>
              <a:rPr lang="en" sz="2400"/>
              <a:t>Family history of CAD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Macintosh PowerPoint</Application>
  <PresentationFormat>On-screen Show (16:9)</PresentationFormat>
  <Paragraphs>151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Cambria</vt:lpstr>
      <vt:lpstr>swiss</vt:lpstr>
      <vt:lpstr>Gastroesophageal Reflux Disease</vt:lpstr>
      <vt:lpstr>Patient Summary &amp; Clinical Dx</vt:lpstr>
      <vt:lpstr>Food/Nutrition Hx </vt:lpstr>
      <vt:lpstr>Abnormal Lab Values</vt:lpstr>
      <vt:lpstr>Medical Tests/Procedures</vt:lpstr>
      <vt:lpstr>Anthropometric Data</vt:lpstr>
      <vt:lpstr>Physical Exam</vt:lpstr>
      <vt:lpstr>Client Hx</vt:lpstr>
      <vt:lpstr>Client Hx (cont.)</vt:lpstr>
      <vt:lpstr>Diagnosis (1) </vt:lpstr>
      <vt:lpstr>Diagnosis (2) </vt:lpstr>
      <vt:lpstr>Diagnosis (3)</vt:lpstr>
      <vt:lpstr>Medical Treatment</vt:lpstr>
      <vt:lpstr>Food/Nutrient Delivery</vt:lpstr>
      <vt:lpstr>Nutrition Education</vt:lpstr>
      <vt:lpstr>Coordinate Care</vt:lpstr>
      <vt:lpstr>Outcomes</vt:lpstr>
      <vt:lpstr>Outcomes (cont.)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Gastroesophageal Reflux Disease</dc:title>
  <cp:lastModifiedBy>Megan Beyer</cp:lastModifiedBy>
  <cp:revision>1</cp:revision>
  <dcterms:modified xsi:type="dcterms:W3CDTF">2015-09-10T13:57:59Z</dcterms:modified>
</cp:coreProperties>
</file>