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49"/>
  </p:notesMasterIdLst>
  <p:handoutMasterIdLst>
    <p:handoutMasterId r:id="rId5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6" d="100"/>
          <a:sy n="76" d="100"/>
        </p:scale>
        <p:origin x="-128" y="-47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5AEB5A-E6B7-DF42-A228-E6AFD4EBCC6A}" type="datetimeFigureOut">
              <a:rPr lang="en-US" smtClean="0"/>
              <a:t>12/1/14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187A1D-E09E-3047-AC60-DE3E19FDB3FD}" type="slidenum">
              <a:rPr lang="en-US" smtClean="0"/>
              <a:t>‹#›</a:t>
            </a:fld>
            <a:endParaRPr lang="en-US"/>
          </a:p>
        </p:txBody>
      </p:sp>
    </p:spTree>
    <p:extLst>
      <p:ext uri="{BB962C8B-B14F-4D97-AF65-F5344CB8AC3E}">
        <p14:creationId xmlns:p14="http://schemas.microsoft.com/office/powerpoint/2010/main" val="3592998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72694578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Connie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Sam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Megan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Sam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Sam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Sam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Sam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Sam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Megan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Megan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Connie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Megan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Megan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Sam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Sam</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Megan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Connie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9" name="Shape 2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Connie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Connie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22222"/>
              <a:buFont typeface="Arial"/>
              <a:buNone/>
            </a:pPr>
            <a:r>
              <a:rPr lang="en" sz="900">
                <a:solidFill>
                  <a:srgbClr val="424242"/>
                </a:solidFill>
              </a:rPr>
              <a:t>Job postings</a:t>
            </a:r>
          </a:p>
          <a:p>
            <a:pPr lvl="0" rtl="0">
              <a:lnSpc>
                <a:spcPct val="115000"/>
              </a:lnSpc>
              <a:spcBef>
                <a:spcPts val="0"/>
              </a:spcBef>
              <a:buClr>
                <a:schemeClr val="dk1"/>
              </a:buClr>
              <a:buSzPct val="122222"/>
              <a:buFont typeface="Arial"/>
              <a:buNone/>
            </a:pPr>
            <a:r>
              <a:rPr lang="en" sz="900">
                <a:solidFill>
                  <a:srgbClr val="424242"/>
                </a:solidFill>
              </a:rPr>
              <a:t>All regular exempt and nonexempt job openings are posted on JustForTheHealthOfIt.com</a:t>
            </a:r>
          </a:p>
          <a:p>
            <a:pPr lvl="0" rtl="0">
              <a:lnSpc>
                <a:spcPct val="115000"/>
              </a:lnSpc>
              <a:spcBef>
                <a:spcPts val="0"/>
              </a:spcBef>
              <a:buClr>
                <a:schemeClr val="dk1"/>
              </a:buClr>
              <a:buSzPct val="122222"/>
              <a:buFont typeface="Arial"/>
              <a:buNone/>
            </a:pPr>
            <a:r>
              <a:rPr lang="en" sz="900">
                <a:solidFill>
                  <a:srgbClr val="424242"/>
                </a:solidFill>
              </a:rPr>
              <a:t>and bulletin boards for employees to review. Jobs will remain posted until the position is</a:t>
            </a:r>
          </a:p>
          <a:p>
            <a:pPr lvl="0" rtl="0">
              <a:lnSpc>
                <a:spcPct val="115000"/>
              </a:lnSpc>
              <a:spcBef>
                <a:spcPts val="0"/>
              </a:spcBef>
              <a:buClr>
                <a:schemeClr val="dk1"/>
              </a:buClr>
              <a:buSzPct val="122222"/>
              <a:buFont typeface="Arial"/>
              <a:buNone/>
            </a:pPr>
            <a:r>
              <a:rPr lang="en" sz="900">
                <a:solidFill>
                  <a:srgbClr val="424242"/>
                </a:solidFill>
              </a:rPr>
              <a:t>filled. Job postings are updated every Wednesdays.</a:t>
            </a:r>
          </a:p>
          <a:p>
            <a:pPr lvl="0" rtl="0">
              <a:lnSpc>
                <a:spcPct val="115000"/>
              </a:lnSpc>
              <a:spcBef>
                <a:spcPts val="0"/>
              </a:spcBef>
              <a:buClr>
                <a:schemeClr val="dk1"/>
              </a:buClr>
              <a:buSzPct val="122222"/>
              <a:buFont typeface="Arial"/>
              <a:buNone/>
            </a:pPr>
            <a:r>
              <a:rPr lang="en" sz="900">
                <a:solidFill>
                  <a:srgbClr val="424242"/>
                </a:solidFill>
              </a:rPr>
              <a:t>Interview process</a:t>
            </a:r>
          </a:p>
          <a:p>
            <a:pPr lvl="0" rtl="0">
              <a:lnSpc>
                <a:spcPct val="115000"/>
              </a:lnSpc>
              <a:spcBef>
                <a:spcPts val="0"/>
              </a:spcBef>
              <a:buClr>
                <a:schemeClr val="dk1"/>
              </a:buClr>
              <a:buSzPct val="122222"/>
              <a:buFont typeface="Arial"/>
              <a:buNone/>
            </a:pPr>
            <a:r>
              <a:rPr lang="en" sz="900">
                <a:solidFill>
                  <a:srgbClr val="424242"/>
                </a:solidFill>
              </a:rPr>
              <a:t>The HR department will screen applications and resumes prior to scheduling interviews.</a:t>
            </a:r>
          </a:p>
          <a:p>
            <a:pPr lvl="0" rtl="0">
              <a:lnSpc>
                <a:spcPct val="115000"/>
              </a:lnSpc>
              <a:spcBef>
                <a:spcPts val="0"/>
              </a:spcBef>
              <a:buClr>
                <a:schemeClr val="dk1"/>
              </a:buClr>
              <a:buSzPct val="122222"/>
              <a:buFont typeface="Arial"/>
              <a:buNone/>
            </a:pPr>
            <a:r>
              <a:rPr lang="en" sz="900">
                <a:solidFill>
                  <a:srgbClr val="424242"/>
                </a:solidFill>
              </a:rPr>
              <a:t>Initial interviews are generally conducted by the HR department and the hiring manager.</a:t>
            </a:r>
          </a:p>
          <a:p>
            <a:pPr lvl="0" rtl="0">
              <a:lnSpc>
                <a:spcPct val="115000"/>
              </a:lnSpc>
              <a:spcBef>
                <a:spcPts val="0"/>
              </a:spcBef>
              <a:buClr>
                <a:schemeClr val="dk1"/>
              </a:buClr>
              <a:buSzPct val="122222"/>
              <a:buFont typeface="Arial"/>
              <a:buNone/>
            </a:pPr>
            <a:r>
              <a:rPr lang="en" sz="900">
                <a:solidFill>
                  <a:srgbClr val="424242"/>
                </a:solidFill>
              </a:rPr>
              <a:t>Team interviews may be conducted as needed for some positions. If a team interview is</a:t>
            </a:r>
          </a:p>
          <a:p>
            <a:pPr lvl="0" rtl="0">
              <a:lnSpc>
                <a:spcPct val="115000"/>
              </a:lnSpc>
              <a:spcBef>
                <a:spcPts val="0"/>
              </a:spcBef>
              <a:buClr>
                <a:schemeClr val="dk1"/>
              </a:buClr>
              <a:buSzPct val="122222"/>
              <a:buFont typeface="Arial"/>
              <a:buNone/>
            </a:pPr>
            <a:r>
              <a:rPr lang="en" sz="900">
                <a:solidFill>
                  <a:srgbClr val="424242"/>
                </a:solidFill>
              </a:rPr>
              <a:t>conducted, a structured interview process is recommended. Interview questions should be</a:t>
            </a:r>
          </a:p>
          <a:p>
            <a:pPr lvl="0" rtl="0">
              <a:lnSpc>
                <a:spcPct val="115000"/>
              </a:lnSpc>
              <a:spcBef>
                <a:spcPts val="0"/>
              </a:spcBef>
              <a:buClr>
                <a:schemeClr val="dk1"/>
              </a:buClr>
              <a:buSzPct val="122222"/>
              <a:buFont typeface="Arial"/>
              <a:buNone/>
            </a:pPr>
            <a:r>
              <a:rPr lang="en" sz="900">
                <a:solidFill>
                  <a:srgbClr val="424242"/>
                </a:solidFill>
              </a:rPr>
              <a:t>compiled by the interviewing team and reviewed by the HR department prior to the</a:t>
            </a:r>
          </a:p>
          <a:p>
            <a:pPr lvl="0" rtl="0">
              <a:lnSpc>
                <a:spcPct val="115000"/>
              </a:lnSpc>
              <a:spcBef>
                <a:spcPts val="0"/>
              </a:spcBef>
              <a:buClr>
                <a:schemeClr val="dk1"/>
              </a:buClr>
              <a:buSzPct val="122222"/>
              <a:buFont typeface="Arial"/>
              <a:buNone/>
            </a:pPr>
            <a:r>
              <a:rPr lang="en" sz="900">
                <a:solidFill>
                  <a:srgbClr val="424242"/>
                </a:solidFill>
              </a:rPr>
              <a:t>interview. After the team completes the interview process, the results of the interview</a:t>
            </a:r>
          </a:p>
          <a:p>
            <a:pPr lvl="0" rtl="0">
              <a:lnSpc>
                <a:spcPct val="115000"/>
              </a:lnSpc>
              <a:spcBef>
                <a:spcPts val="0"/>
              </a:spcBef>
              <a:buClr>
                <a:schemeClr val="dk1"/>
              </a:buClr>
              <a:buSzPct val="122222"/>
              <a:buFont typeface="Arial"/>
              <a:buNone/>
            </a:pPr>
            <a:r>
              <a:rPr lang="en" sz="900">
                <a:solidFill>
                  <a:srgbClr val="424242"/>
                </a:solidFill>
              </a:rPr>
              <a:t>should be forwarded to the hiring manager/supervisor for review. The hiring manager or</a:t>
            </a:r>
          </a:p>
          <a:p>
            <a:pPr lvl="0" rtl="0">
              <a:lnSpc>
                <a:spcPct val="115000"/>
              </a:lnSpc>
              <a:spcBef>
                <a:spcPts val="0"/>
              </a:spcBef>
              <a:buClr>
                <a:schemeClr val="dk1"/>
              </a:buClr>
              <a:buSzPct val="122222"/>
              <a:buFont typeface="Arial"/>
              <a:buNone/>
            </a:pPr>
            <a:r>
              <a:rPr lang="en" sz="900">
                <a:solidFill>
                  <a:srgbClr val="424242"/>
                </a:solidFill>
              </a:rPr>
              <a:t>supervisor has the authority to make the hiring decision.</a:t>
            </a:r>
          </a:p>
          <a:p>
            <a:pPr lvl="0" rtl="0">
              <a:lnSpc>
                <a:spcPct val="115000"/>
              </a:lnSpc>
              <a:spcBef>
                <a:spcPts val="0"/>
              </a:spcBef>
              <a:buClr>
                <a:schemeClr val="dk1"/>
              </a:buClr>
              <a:buSzPct val="122222"/>
              <a:buFont typeface="Arial"/>
              <a:buNone/>
            </a:pPr>
            <a:r>
              <a:rPr lang="en" sz="900">
                <a:solidFill>
                  <a:srgbClr val="424242"/>
                </a:solidFill>
              </a:rPr>
              <a:t>Reference checks, criminal background checks, and drug and alcohol testing</a:t>
            </a:r>
          </a:p>
          <a:p>
            <a:pPr lvl="0" rtl="0">
              <a:lnSpc>
                <a:spcPct val="115000"/>
              </a:lnSpc>
              <a:spcBef>
                <a:spcPts val="0"/>
              </a:spcBef>
              <a:buClr>
                <a:schemeClr val="dk1"/>
              </a:buClr>
              <a:buSzPct val="122222"/>
              <a:buFont typeface="Arial"/>
              <a:buNone/>
            </a:pPr>
            <a:r>
              <a:rPr lang="en" sz="900">
                <a:solidFill>
                  <a:srgbClr val="424242"/>
                </a:solidFill>
              </a:rPr>
              <a:t>After a decision has been made to hire a particular candidate, an offer will be made to that</a:t>
            </a:r>
          </a:p>
          <a:p>
            <a:pPr lvl="0" rtl="0">
              <a:lnSpc>
                <a:spcPct val="115000"/>
              </a:lnSpc>
              <a:spcBef>
                <a:spcPts val="0"/>
              </a:spcBef>
              <a:buClr>
                <a:schemeClr val="dk1"/>
              </a:buClr>
              <a:buSzPct val="122222"/>
              <a:buFont typeface="Arial"/>
              <a:buNone/>
            </a:pPr>
            <a:r>
              <a:rPr lang="en" sz="900">
                <a:solidFill>
                  <a:srgbClr val="424242"/>
                </a:solidFill>
              </a:rPr>
              <a:t>individual on satisfactory completion of reference checks and criminal background checks.</a:t>
            </a:r>
          </a:p>
          <a:p>
            <a:pPr lvl="0" rtl="0">
              <a:lnSpc>
                <a:spcPct val="115000"/>
              </a:lnSpc>
              <a:spcBef>
                <a:spcPts val="0"/>
              </a:spcBef>
              <a:buClr>
                <a:schemeClr val="dk1"/>
              </a:buClr>
              <a:buSzPct val="122222"/>
              <a:buFont typeface="Arial"/>
              <a:buNone/>
            </a:pPr>
            <a:r>
              <a:rPr lang="en" sz="900">
                <a:solidFill>
                  <a:srgbClr val="424242"/>
                </a:solidFill>
              </a:rPr>
              <a:t>The HR department will check references for all candidates and contact final candidates to</a:t>
            </a:r>
          </a:p>
          <a:p>
            <a:pPr lvl="0" rtl="0">
              <a:lnSpc>
                <a:spcPct val="115000"/>
              </a:lnSpc>
              <a:spcBef>
                <a:spcPts val="0"/>
              </a:spcBef>
              <a:buClr>
                <a:schemeClr val="dk1"/>
              </a:buClr>
              <a:buSzPct val="122222"/>
              <a:buFont typeface="Arial"/>
              <a:buNone/>
            </a:pPr>
            <a:r>
              <a:rPr lang="en" sz="900">
                <a:solidFill>
                  <a:srgbClr val="424242"/>
                </a:solidFill>
              </a:rPr>
              <a:t>complete a pre-employment drug and alcohol screen.</a:t>
            </a:r>
          </a:p>
          <a:p>
            <a:pPr lvl="0" rtl="0">
              <a:lnSpc>
                <a:spcPct val="115000"/>
              </a:lnSpc>
              <a:spcBef>
                <a:spcPts val="0"/>
              </a:spcBef>
              <a:buClr>
                <a:schemeClr val="dk1"/>
              </a:buClr>
              <a:buSzPct val="122222"/>
              <a:buFont typeface="Arial"/>
              <a:buNone/>
            </a:pPr>
            <a:r>
              <a:rPr lang="en" sz="900">
                <a:solidFill>
                  <a:srgbClr val="424242"/>
                </a:solidFill>
              </a:rPr>
              <a:t>Job Offers</a:t>
            </a:r>
          </a:p>
          <a:p>
            <a:pPr lvl="0" rtl="0">
              <a:lnSpc>
                <a:spcPct val="115000"/>
              </a:lnSpc>
              <a:spcBef>
                <a:spcPts val="0"/>
              </a:spcBef>
              <a:buClr>
                <a:schemeClr val="dk1"/>
              </a:buClr>
              <a:buSzPct val="122222"/>
              <a:buFont typeface="Arial"/>
              <a:buNone/>
            </a:pPr>
            <a:r>
              <a:rPr lang="en" sz="900">
                <a:solidFill>
                  <a:srgbClr val="424242"/>
                </a:solidFill>
              </a:rPr>
              <a:t>If the HR department receives satisfactory results from the reference checks, criminal</a:t>
            </a:r>
          </a:p>
          <a:p>
            <a:pPr lvl="0" rtl="0">
              <a:lnSpc>
                <a:spcPct val="115000"/>
              </a:lnSpc>
              <a:spcBef>
                <a:spcPts val="0"/>
              </a:spcBef>
              <a:buClr>
                <a:schemeClr val="dk1"/>
              </a:buClr>
              <a:buSzPct val="122222"/>
              <a:buFont typeface="Arial"/>
              <a:buNone/>
            </a:pPr>
            <a:r>
              <a:rPr lang="en" sz="900">
                <a:solidFill>
                  <a:srgbClr val="424242"/>
                </a:solidFill>
              </a:rPr>
              <a:t>background check, and the drug and alcohol screen, it or the hiring manager/supervisor</a:t>
            </a:r>
          </a:p>
          <a:p>
            <a:pPr lvl="0" rtl="0">
              <a:lnSpc>
                <a:spcPct val="115000"/>
              </a:lnSpc>
              <a:spcBef>
                <a:spcPts val="0"/>
              </a:spcBef>
              <a:buClr>
                <a:schemeClr val="dk1"/>
              </a:buClr>
              <a:buSzPct val="122222"/>
              <a:buFont typeface="Arial"/>
              <a:buNone/>
            </a:pPr>
            <a:r>
              <a:rPr lang="en" sz="900">
                <a:solidFill>
                  <a:srgbClr val="424242"/>
                </a:solidFill>
              </a:rPr>
              <a:t>will notify the candidate to confirm the job offer.</a:t>
            </a:r>
          </a:p>
          <a:p>
            <a:pPr rtl="0">
              <a:spcBef>
                <a:spcPts val="0"/>
              </a:spcBef>
              <a:buNone/>
            </a:pPr>
            <a:endParaRPr/>
          </a:p>
          <a:p>
            <a:pPr>
              <a:spcBef>
                <a:spcPts val="0"/>
              </a:spcBef>
              <a:buNone/>
            </a:pPr>
            <a:r>
              <a:rPr lang="en"/>
              <a:t>Connie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9" name="Shape 2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Connie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Megan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6" name="Shape 2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Megan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3" name="Shape 2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Megan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0" name="Shape 2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Megan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6" name="Shape 2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Sam</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1" name="Shape 3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1" name="Shape 3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6" name="Shape 3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1" name="Shape 3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Connie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1" name="Shape 3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6" name="Shape 3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6" name="Shape 3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3" name="Shape 3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Megan</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8" name="Shape 3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Sam</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5" name="Shape 3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Connie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2" name="Shape 3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Megan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Megan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Megan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Megan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Connie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1200150"/>
            <a:ext cx="9144000" cy="2743199"/>
          </a:xfrm>
          <a:prstGeom prst="rect">
            <a:avLst/>
          </a:prstGeom>
          <a:solidFill>
            <a:schemeClr val="dk1">
              <a:alpha val="20000"/>
            </a:schemeClr>
          </a:solidFill>
          <a:ln>
            <a:noFill/>
          </a:ln>
        </p:spPr>
        <p:txBody>
          <a:bodyPr lIns="91425" tIns="45700" rIns="91425" bIns="45700" anchor="ctr" anchorCtr="0">
            <a:noAutofit/>
          </a:bodyPr>
          <a:lstStyle/>
          <a:p>
            <a:pPr>
              <a:spcBef>
                <a:spcPts val="0"/>
              </a:spcBef>
              <a:buNone/>
            </a:pPr>
            <a:endParaRPr/>
          </a:p>
        </p:txBody>
      </p:sp>
      <p:grpSp>
        <p:nvGrpSpPr>
          <p:cNvPr id="9" name="Shape 9"/>
          <p:cNvGrpSpPr/>
          <p:nvPr/>
        </p:nvGrpSpPr>
        <p:grpSpPr>
          <a:xfrm>
            <a:off x="0" y="-1078"/>
            <a:ext cx="1827407" cy="5144627"/>
            <a:chOff x="0" y="-1438"/>
            <a:chExt cx="798029" cy="6859503"/>
          </a:xfrm>
        </p:grpSpPr>
        <p:sp>
          <p:nvSpPr>
            <p:cNvPr id="10" name="Shape 10"/>
            <p:cNvSpPr/>
            <p:nvPr/>
          </p:nvSpPr>
          <p:spPr>
            <a:xfrm>
              <a:off x="0" y="-1438"/>
              <a:ext cx="798029"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11" name="Shape 11"/>
            <p:cNvSpPr/>
            <p:nvPr/>
          </p:nvSpPr>
          <p:spPr>
            <a:xfrm>
              <a:off x="0" y="0"/>
              <a:ext cx="399014"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12" name="Shape 12"/>
          <p:cNvGrpSpPr/>
          <p:nvPr/>
        </p:nvGrpSpPr>
        <p:grpSpPr>
          <a:xfrm flipH="1">
            <a:off x="7316591" y="0"/>
            <a:ext cx="1827407" cy="5144627"/>
            <a:chOff x="0" y="-1438"/>
            <a:chExt cx="798029" cy="6859503"/>
          </a:xfrm>
        </p:grpSpPr>
        <p:sp>
          <p:nvSpPr>
            <p:cNvPr id="13" name="Shape 13"/>
            <p:cNvSpPr/>
            <p:nvPr/>
          </p:nvSpPr>
          <p:spPr>
            <a:xfrm>
              <a:off x="0" y="-1438"/>
              <a:ext cx="798029"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sp>
          <p:nvSpPr>
            <p:cNvPr id="14" name="Shape 14"/>
            <p:cNvSpPr/>
            <p:nvPr/>
          </p:nvSpPr>
          <p:spPr>
            <a:xfrm>
              <a:off x="0" y="0"/>
              <a:ext cx="399014"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15" name="Shape 15"/>
          <p:cNvSpPr txBox="1">
            <a:spLocks noGrp="1"/>
          </p:cNvSpPr>
          <p:nvPr>
            <p:ph type="ctrTitle"/>
          </p:nvPr>
        </p:nvSpPr>
        <p:spPr>
          <a:xfrm>
            <a:off x="685800" y="1568184"/>
            <a:ext cx="7772400" cy="12380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6" name="Shape 16"/>
          <p:cNvSpPr txBox="1">
            <a:spLocks noGrp="1"/>
          </p:cNvSpPr>
          <p:nvPr>
            <p:ph type="subTitle" idx="1"/>
          </p:nvPr>
        </p:nvSpPr>
        <p:spPr>
          <a:xfrm>
            <a:off x="685800" y="2914650"/>
            <a:ext cx="7772400" cy="658500"/>
          </a:xfrm>
          <a:prstGeom prst="rect">
            <a:avLst/>
          </a:prstGeom>
        </p:spPr>
        <p:txBody>
          <a:bodyPr lIns="91425" tIns="91425" rIns="91425" bIns="91425" anchor="t" anchorCtr="0"/>
          <a:lstStyle>
            <a:lvl1pPr algn="ctr">
              <a:spcBef>
                <a:spcPts val="0"/>
              </a:spcBef>
              <a:buClr>
                <a:schemeClr val="lt2"/>
              </a:buClr>
              <a:buSzPct val="100000"/>
              <a:buNone/>
              <a:defRPr sz="2400">
                <a:solidFill>
                  <a:schemeClr val="lt2"/>
                </a:solidFill>
              </a:defRPr>
            </a:lvl1pPr>
            <a:lvl2pPr algn="ctr">
              <a:spcBef>
                <a:spcPts val="0"/>
              </a:spcBef>
              <a:buClr>
                <a:schemeClr val="lt2"/>
              </a:buClr>
              <a:buNone/>
              <a:defRPr>
                <a:solidFill>
                  <a:schemeClr val="lt2"/>
                </a:solidFill>
              </a:defRPr>
            </a:lvl2pPr>
            <a:lvl3pPr algn="ctr">
              <a:spcBef>
                <a:spcPts val="0"/>
              </a:spcBef>
              <a:buClr>
                <a:schemeClr val="lt2"/>
              </a:buClr>
              <a:buNone/>
              <a:defRPr>
                <a:solidFill>
                  <a:schemeClr val="lt2"/>
                </a:solidFill>
              </a:defRPr>
            </a:lvl3pPr>
            <a:lvl4pPr algn="ctr">
              <a:spcBef>
                <a:spcPts val="0"/>
              </a:spcBef>
              <a:buClr>
                <a:schemeClr val="lt2"/>
              </a:buClr>
              <a:buSzPct val="100000"/>
              <a:buNone/>
              <a:defRPr sz="2400">
                <a:solidFill>
                  <a:schemeClr val="lt2"/>
                </a:solidFill>
              </a:defRPr>
            </a:lvl4pPr>
            <a:lvl5pPr algn="ctr">
              <a:spcBef>
                <a:spcPts val="0"/>
              </a:spcBef>
              <a:buClr>
                <a:schemeClr val="lt2"/>
              </a:buClr>
              <a:buSzPct val="100000"/>
              <a:buNone/>
              <a:defRPr sz="2400">
                <a:solidFill>
                  <a:schemeClr val="lt2"/>
                </a:solidFill>
              </a:defRPr>
            </a:lvl5pPr>
            <a:lvl6pPr algn="ctr">
              <a:spcBef>
                <a:spcPts val="0"/>
              </a:spcBef>
              <a:buClr>
                <a:schemeClr val="lt2"/>
              </a:buClr>
              <a:buSzPct val="100000"/>
              <a:buNone/>
              <a:defRPr sz="2400">
                <a:solidFill>
                  <a:schemeClr val="lt2"/>
                </a:solidFill>
              </a:defRPr>
            </a:lvl6pPr>
            <a:lvl7pPr algn="ctr">
              <a:spcBef>
                <a:spcPts val="0"/>
              </a:spcBef>
              <a:buClr>
                <a:schemeClr val="lt2"/>
              </a:buClr>
              <a:buSzPct val="100000"/>
              <a:buNone/>
              <a:defRPr sz="2400">
                <a:solidFill>
                  <a:schemeClr val="lt2"/>
                </a:solidFill>
              </a:defRPr>
            </a:lvl7pPr>
            <a:lvl8pPr algn="ctr">
              <a:spcBef>
                <a:spcPts val="0"/>
              </a:spcBef>
              <a:buClr>
                <a:schemeClr val="lt2"/>
              </a:buClr>
              <a:buSzPct val="100000"/>
              <a:buNone/>
              <a:defRPr sz="2400">
                <a:solidFill>
                  <a:schemeClr val="lt2"/>
                </a:solidFill>
              </a:defRPr>
            </a:lvl8pPr>
            <a:lvl9pPr algn="ctr">
              <a:spcBef>
                <a:spcPts val="0"/>
              </a:spcBef>
              <a:buClr>
                <a:schemeClr val="lt2"/>
              </a:buClr>
              <a:buSzPct val="100000"/>
              <a:buNone/>
              <a:defRPr sz="2400">
                <a:solidFill>
                  <a:schemeClr val="lt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19" name="Shape 19"/>
          <p:cNvGrpSpPr/>
          <p:nvPr/>
        </p:nvGrpSpPr>
        <p:grpSpPr>
          <a:xfrm>
            <a:off x="0" y="-1078"/>
            <a:ext cx="649180" cy="5144627"/>
            <a:chOff x="0" y="-1438"/>
            <a:chExt cx="649180" cy="6859503"/>
          </a:xfrm>
        </p:grpSpPr>
        <p:sp>
          <p:nvSpPr>
            <p:cNvPr id="20" name="Shape 20"/>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noAutofit/>
            </a:bodyPr>
            <a:lstStyle/>
            <a:p>
              <a:pPr>
                <a:spcBef>
                  <a:spcPts val="0"/>
                </a:spcBef>
                <a:buNone/>
              </a:pPr>
              <a:endParaRPr/>
            </a:p>
          </p:txBody>
        </p:sp>
        <p:sp>
          <p:nvSpPr>
            <p:cNvPr id="21" name="Shape 21"/>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22" name="Shape 22"/>
          <p:cNvGrpSpPr/>
          <p:nvPr/>
        </p:nvGrpSpPr>
        <p:grpSpPr>
          <a:xfrm flipH="1">
            <a:off x="8494493" y="0"/>
            <a:ext cx="649180" cy="5144627"/>
            <a:chOff x="0" y="-1438"/>
            <a:chExt cx="649180" cy="6859503"/>
          </a:xfrm>
        </p:grpSpPr>
        <p:sp>
          <p:nvSpPr>
            <p:cNvPr id="23" name="Shape 23"/>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noAutofit/>
            </a:bodyPr>
            <a:lstStyle/>
            <a:p>
              <a:pPr>
                <a:spcBef>
                  <a:spcPts val="0"/>
                </a:spcBef>
                <a:buNone/>
              </a:pPr>
              <a:endParaRPr/>
            </a:p>
          </p:txBody>
        </p:sp>
        <p:sp>
          <p:nvSpPr>
            <p:cNvPr id="24" name="Shape 24"/>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25" name="Shape 25"/>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26" name="Shape 26"/>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7" name="Shape 27"/>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sp>
        <p:nvSpPr>
          <p:cNvPr id="29" name="Shape 29"/>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30" name="Shape 30"/>
          <p:cNvGrpSpPr/>
          <p:nvPr/>
        </p:nvGrpSpPr>
        <p:grpSpPr>
          <a:xfrm>
            <a:off x="0" y="-1078"/>
            <a:ext cx="649180" cy="5144627"/>
            <a:chOff x="0" y="-1438"/>
            <a:chExt cx="649180" cy="6859503"/>
          </a:xfrm>
        </p:grpSpPr>
        <p:sp>
          <p:nvSpPr>
            <p:cNvPr id="31" name="Shape 31"/>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32" name="Shape 32"/>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33" name="Shape 33"/>
          <p:cNvGrpSpPr/>
          <p:nvPr/>
        </p:nvGrpSpPr>
        <p:grpSpPr>
          <a:xfrm flipH="1">
            <a:off x="8494493" y="0"/>
            <a:ext cx="649180" cy="5144627"/>
            <a:chOff x="0" y="-1438"/>
            <a:chExt cx="649180" cy="6859503"/>
          </a:xfrm>
        </p:grpSpPr>
        <p:sp>
          <p:nvSpPr>
            <p:cNvPr id="34" name="Shape 34"/>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rgbClr val="5A6378">
                <a:alpha val="9803"/>
              </a:srgbClr>
            </a:solidFill>
            <a:ln>
              <a:noFill/>
            </a:ln>
          </p:spPr>
          <p:txBody>
            <a:bodyPr lIns="91425" tIns="45700" rIns="91425" bIns="45700" anchor="ctr" anchorCtr="0">
              <a:noAutofit/>
            </a:bodyPr>
            <a:lstStyle/>
            <a:p>
              <a:pPr>
                <a:spcBef>
                  <a:spcPts val="0"/>
                </a:spcBef>
                <a:buNone/>
              </a:pPr>
              <a:endParaRPr/>
            </a:p>
          </p:txBody>
        </p:sp>
        <p:sp>
          <p:nvSpPr>
            <p:cNvPr id="35" name="Shape 35"/>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36" name="Shape 36"/>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37" name="Shape 3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8" name="Shape 38"/>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9" name="Shape 39"/>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0"/>
        <p:cNvGrpSpPr/>
        <p:nvPr/>
      </p:nvGrpSpPr>
      <p:grpSpPr>
        <a:xfrm>
          <a:off x="0" y="0"/>
          <a:ext cx="0" cy="0"/>
          <a:chOff x="0" y="0"/>
          <a:chExt cx="0" cy="0"/>
        </a:xfrm>
      </p:grpSpPr>
      <p:sp>
        <p:nvSpPr>
          <p:cNvPr id="41" name="Shape 41"/>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42" name="Shape 42"/>
          <p:cNvGrpSpPr/>
          <p:nvPr/>
        </p:nvGrpSpPr>
        <p:grpSpPr>
          <a:xfrm>
            <a:off x="0" y="-1078"/>
            <a:ext cx="649180" cy="5144627"/>
            <a:chOff x="0" y="-1438"/>
            <a:chExt cx="649180" cy="6859503"/>
          </a:xfrm>
        </p:grpSpPr>
        <p:sp>
          <p:nvSpPr>
            <p:cNvPr id="43" name="Shape 43"/>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44" name="Shape 44"/>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45" name="Shape 45"/>
          <p:cNvGrpSpPr/>
          <p:nvPr/>
        </p:nvGrpSpPr>
        <p:grpSpPr>
          <a:xfrm flipH="1">
            <a:off x="8494493" y="0"/>
            <a:ext cx="649180" cy="5144627"/>
            <a:chOff x="0" y="-1438"/>
            <a:chExt cx="649180" cy="6859503"/>
          </a:xfrm>
        </p:grpSpPr>
        <p:sp>
          <p:nvSpPr>
            <p:cNvPr id="46" name="Shape 46"/>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47" name="Shape 47"/>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48" name="Shape 48"/>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49" name="Shape 49"/>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50"/>
        <p:cNvGrpSpPr/>
        <p:nvPr/>
      </p:nvGrpSpPr>
      <p:grpSpPr>
        <a:xfrm>
          <a:off x="0" y="0"/>
          <a:ext cx="0" cy="0"/>
          <a:chOff x="0" y="0"/>
          <a:chExt cx="0" cy="0"/>
        </a:xfrm>
      </p:grpSpPr>
      <p:sp>
        <p:nvSpPr>
          <p:cNvPr id="51" name="Shape 51"/>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52" name="Shape 52"/>
          <p:cNvGrpSpPr/>
          <p:nvPr/>
        </p:nvGrpSpPr>
        <p:grpSpPr>
          <a:xfrm>
            <a:off x="0" y="-1078"/>
            <a:ext cx="649180" cy="5144627"/>
            <a:chOff x="0" y="-1438"/>
            <a:chExt cx="649180" cy="6859503"/>
          </a:xfrm>
        </p:grpSpPr>
        <p:sp>
          <p:nvSpPr>
            <p:cNvPr id="53" name="Shape 53"/>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54" name="Shape 54"/>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55" name="Shape 55"/>
          <p:cNvGrpSpPr/>
          <p:nvPr/>
        </p:nvGrpSpPr>
        <p:grpSpPr>
          <a:xfrm flipH="1">
            <a:off x="8494493" y="0"/>
            <a:ext cx="649180" cy="5144627"/>
            <a:chOff x="0" y="-1438"/>
            <a:chExt cx="649180" cy="6859503"/>
          </a:xfrm>
        </p:grpSpPr>
        <p:sp>
          <p:nvSpPr>
            <p:cNvPr id="56" name="Shape 56"/>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57" name="Shape 57"/>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58" name="Shape 58"/>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
        <p:nvSpPr>
          <p:cNvPr id="59" name="Shape 59"/>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Clr>
                <a:schemeClr val="lt2"/>
              </a:buClr>
              <a:buSzPct val="100000"/>
              <a:buNone/>
              <a:defRPr sz="1800">
                <a:solidFill>
                  <a:schemeClr val="lt2"/>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p:nvPr/>
        </p:nvSpPr>
        <p:spPr>
          <a:xfrm>
            <a:off x="0" y="-1078"/>
            <a:ext cx="9144000" cy="1144199"/>
          </a:xfrm>
          <a:prstGeom prst="rect">
            <a:avLst/>
          </a:prstGeom>
          <a:solidFill>
            <a:schemeClr val="dk2">
              <a:alpha val="20000"/>
            </a:schemeClr>
          </a:solidFill>
          <a:ln>
            <a:noFill/>
          </a:ln>
        </p:spPr>
        <p:txBody>
          <a:bodyPr lIns="91425" tIns="45700" rIns="91425" bIns="45700" anchor="ctr" anchorCtr="0">
            <a:noAutofit/>
          </a:bodyPr>
          <a:lstStyle/>
          <a:p>
            <a:pPr>
              <a:spcBef>
                <a:spcPts val="0"/>
              </a:spcBef>
              <a:buNone/>
            </a:pPr>
            <a:endParaRPr/>
          </a:p>
        </p:txBody>
      </p:sp>
      <p:grpSp>
        <p:nvGrpSpPr>
          <p:cNvPr id="62" name="Shape 62"/>
          <p:cNvGrpSpPr/>
          <p:nvPr/>
        </p:nvGrpSpPr>
        <p:grpSpPr>
          <a:xfrm>
            <a:off x="0" y="-1078"/>
            <a:ext cx="649180" cy="5144627"/>
            <a:chOff x="0" y="-1438"/>
            <a:chExt cx="649180" cy="6859503"/>
          </a:xfrm>
        </p:grpSpPr>
        <p:sp>
          <p:nvSpPr>
            <p:cNvPr id="63" name="Shape 63"/>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64" name="Shape 64"/>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grpSp>
        <p:nvGrpSpPr>
          <p:cNvPr id="65" name="Shape 65"/>
          <p:cNvGrpSpPr/>
          <p:nvPr/>
        </p:nvGrpSpPr>
        <p:grpSpPr>
          <a:xfrm flipH="1">
            <a:off x="8494493" y="0"/>
            <a:ext cx="649180" cy="5144627"/>
            <a:chOff x="0" y="-1438"/>
            <a:chExt cx="649180" cy="6859503"/>
          </a:xfrm>
        </p:grpSpPr>
        <p:sp>
          <p:nvSpPr>
            <p:cNvPr id="66" name="Shape 66"/>
            <p:cNvSpPr/>
            <p:nvPr/>
          </p:nvSpPr>
          <p:spPr>
            <a:xfrm>
              <a:off x="0" y="-1438"/>
              <a:ext cx="649180"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sp>
          <p:nvSpPr>
            <p:cNvPr id="67" name="Shape 67"/>
            <p:cNvSpPr/>
            <p:nvPr/>
          </p:nvSpPr>
          <p:spPr>
            <a:xfrm>
              <a:off x="0" y="0"/>
              <a:ext cx="500331" cy="6858065"/>
            </a:xfrm>
            <a:custGeom>
              <a:avLst/>
              <a:gdLst/>
              <a:ahLst/>
              <a:cxnLst/>
              <a:rect l="0" t="0" r="0" b="0"/>
              <a:pathLst>
                <a:path w="500332" h="6875253" extrusionOk="0">
                  <a:moveTo>
                    <a:pt x="0" y="0"/>
                  </a:moveTo>
                  <a:lnTo>
                    <a:pt x="500332" y="0"/>
                  </a:lnTo>
                  <a:lnTo>
                    <a:pt x="301925" y="6875253"/>
                  </a:lnTo>
                  <a:lnTo>
                    <a:pt x="0" y="6875253"/>
                  </a:lnTo>
                  <a:lnTo>
                    <a:pt x="0" y="0"/>
                  </a:lnTo>
                  <a:close/>
                </a:path>
              </a:pathLst>
            </a:custGeom>
            <a:solidFill>
              <a:schemeClr val="dk2">
                <a:alpha val="9803"/>
              </a:schemeClr>
            </a:solidFill>
            <a:ln>
              <a:noFill/>
            </a:ln>
          </p:spPr>
          <p:txBody>
            <a:bodyPr lIns="91425" tIns="45700" rIns="91425" bIns="45700" anchor="ctr" anchorCtr="0">
              <a:noAutofit/>
            </a:bodyPr>
            <a:lstStyle/>
            <a:p>
              <a:pPr>
                <a:spcBef>
                  <a:spcPts val="0"/>
                </a:spcBef>
                <a:buNone/>
              </a:pPr>
              <a:endParaRPr/>
            </a:p>
          </p:txBody>
        </p:sp>
      </p:grpSp>
      <p:sp>
        <p:nvSpPr>
          <p:cNvPr id="68" name="Shape 68"/>
          <p:cNvSpPr/>
          <p:nvPr/>
        </p:nvSpPr>
        <p:spPr>
          <a:xfrm>
            <a:off x="0" y="4743450"/>
            <a:ext cx="9144000" cy="401099"/>
          </a:xfrm>
          <a:prstGeom prst="rect">
            <a:avLst/>
          </a:prstGeom>
          <a:solidFill>
            <a:schemeClr val="dk1">
              <a:alpha val="14901"/>
            </a:schemeClr>
          </a:solidFill>
          <a:ln>
            <a:noFill/>
          </a:ln>
        </p:spPr>
        <p:txBody>
          <a:bodyPr lIns="91425" tIns="45700" rIns="91425" bIns="45700" anchor="ctr" anchorCtr="0">
            <a:noAutofit/>
          </a:bodyPr>
          <a:lstStyle/>
          <a:p>
            <a:pPr>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chemeClr val="dk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1pPr>
            <a:lvl2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2pPr>
            <a:lvl3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3pPr>
            <a:lvl4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4pPr>
            <a:lvl5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5pPr>
            <a:lvl6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6pPr>
            <a:lvl7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7pPr>
            <a:lvl8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8pPr>
            <a:lvl9pPr>
              <a:spcBef>
                <a:spcPts val="0"/>
              </a:spcBef>
              <a:buClr>
                <a:schemeClr val="lt2"/>
              </a:buClr>
              <a:buSzPct val="100000"/>
              <a:buFont typeface="Trebuchet MS"/>
              <a:buNone/>
              <a:defRPr sz="3600" b="1">
                <a:solidFill>
                  <a:schemeClr val="lt2"/>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lt1"/>
              </a:buClr>
              <a:buSzPct val="100000"/>
              <a:buFont typeface="Trebuchet MS"/>
              <a:defRPr sz="3000">
                <a:solidFill>
                  <a:schemeClr val="lt1"/>
                </a:solidFill>
                <a:latin typeface="Trebuchet MS"/>
                <a:ea typeface="Trebuchet MS"/>
                <a:cs typeface="Trebuchet MS"/>
                <a:sym typeface="Trebuchet MS"/>
              </a:defRPr>
            </a:lvl1pPr>
            <a:lvl2pPr>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2pPr>
            <a:lvl3pPr>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3pPr>
            <a:lvl4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4pPr>
            <a:lvl5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5pPr>
            <a:lvl6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6pPr>
            <a:lvl7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7pPr>
            <a:lvl8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8pPr>
            <a:lvl9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hyperlink" Target="http://www.usgbc.org/leed" TargetMode="External"/><Relationship Id="rId4" Type="http://schemas.openxmlformats.org/officeDocument/2006/relationships/hyperlink" Target="http://www.hhs.gov" TargetMode="External"/><Relationship Id="rId5" Type="http://schemas.openxmlformats.org/officeDocument/2006/relationships/hyperlink" Target="http://www.clevelandhealth.org" TargetMode="External"/><Relationship Id="rId6" Type="http://schemas.openxmlformats.org/officeDocument/2006/relationships/hyperlink" Target="http://www.usda.gov/wps/portal/usda/usdahome" TargetMode="External"/><Relationship Id="rId7" Type="http://schemas.openxmlformats.org/officeDocument/2006/relationships/hyperlink" Target="http://www.dol.gov/opa/aboutdol/lawsprog.htm" TargetMode="External"/><Relationship Id="rId8" Type="http://schemas.openxmlformats.org/officeDocument/2006/relationships/hyperlink" Target="https://www.supertracker.usda.gov/default.aspx" TargetMode="External"/><Relationship Id="rId9" Type="http://schemas.openxmlformats.org/officeDocument/2006/relationships/hyperlink" Target="http://www.hobartcorp.com/products/commercial-dishwashers/ft1000-flight-type" TargetMode="External"/><Relationship Id="rId10" Type="http://schemas.openxmlformats.org/officeDocument/2006/relationships/hyperlink" Target="https://www.kroger.com" TargetMode="External"/><Relationship Id="rId11"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685800" y="2006109"/>
            <a:ext cx="7772400" cy="1238099"/>
          </a:xfrm>
          <a:prstGeom prst="rect">
            <a:avLst/>
          </a:prstGeom>
        </p:spPr>
        <p:txBody>
          <a:bodyPr lIns="91425" tIns="91425" rIns="91425" bIns="91425" anchor="b" anchorCtr="0">
            <a:noAutofit/>
          </a:bodyPr>
          <a:lstStyle/>
          <a:p>
            <a:pPr rtl="0">
              <a:spcBef>
                <a:spcPts val="0"/>
              </a:spcBef>
              <a:buNone/>
            </a:pPr>
            <a:r>
              <a:rPr lang="en"/>
              <a:t>Healthy Hut</a:t>
            </a:r>
          </a:p>
          <a:p>
            <a:pPr>
              <a:spcBef>
                <a:spcPts val="0"/>
              </a:spcBef>
              <a:buNone/>
            </a:pPr>
            <a:r>
              <a:rPr lang="en" sz="1800"/>
              <a:t>An Employee Wellness Cafeteria</a:t>
            </a:r>
          </a:p>
        </p:txBody>
      </p:sp>
      <p:sp>
        <p:nvSpPr>
          <p:cNvPr id="71" name="Shape 71"/>
          <p:cNvSpPr txBox="1">
            <a:spLocks noGrp="1"/>
          </p:cNvSpPr>
          <p:nvPr>
            <p:ph type="subTitle" idx="1"/>
          </p:nvPr>
        </p:nvSpPr>
        <p:spPr>
          <a:xfrm>
            <a:off x="685800" y="3464400"/>
            <a:ext cx="7772400" cy="658500"/>
          </a:xfrm>
          <a:prstGeom prst="rect">
            <a:avLst/>
          </a:prstGeom>
        </p:spPr>
        <p:txBody>
          <a:bodyPr lIns="91425" tIns="91425" rIns="91425" bIns="91425" anchor="t" anchorCtr="0">
            <a:noAutofit/>
          </a:bodyPr>
          <a:lstStyle/>
          <a:p>
            <a:pPr>
              <a:spcBef>
                <a:spcPts val="0"/>
              </a:spcBef>
              <a:buNone/>
            </a:pPr>
            <a:r>
              <a:rPr lang="en"/>
              <a:t>Group 2: Sam Ballard, Connie Bisesi &amp; Megan Beyer</a:t>
            </a:r>
          </a:p>
        </p:txBody>
      </p:sp>
      <p:pic>
        <p:nvPicPr>
          <p:cNvPr id="72" name="Shape 72"/>
          <p:cNvPicPr preferRelativeResize="0"/>
          <p:nvPr/>
        </p:nvPicPr>
        <p:blipFill rotWithShape="1">
          <a:blip r:embed="rId3">
            <a:alphaModFix/>
          </a:blip>
          <a:srcRect r="8155"/>
          <a:stretch/>
        </p:blipFill>
        <p:spPr>
          <a:xfrm>
            <a:off x="3703975" y="516700"/>
            <a:ext cx="1594450" cy="1382324"/>
          </a:xfrm>
          <a:prstGeom prst="rect">
            <a:avLst/>
          </a:prstGeom>
          <a:noFill/>
          <a:ln>
            <a:noFill/>
          </a:ln>
        </p:spPr>
      </p:pic>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Government Regulations</a:t>
            </a:r>
          </a:p>
        </p:txBody>
      </p:sp>
      <p:sp>
        <p:nvSpPr>
          <p:cNvPr id="135" name="Shape 13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 sz="1800"/>
              <a:t>Social Security Act</a:t>
            </a:r>
          </a:p>
          <a:p>
            <a:pPr lvl="0" rtl="0">
              <a:spcBef>
                <a:spcPts val="0"/>
              </a:spcBef>
              <a:buClr>
                <a:schemeClr val="dk1"/>
              </a:buClr>
              <a:buSzPct val="61111"/>
              <a:buFont typeface="Arial"/>
              <a:buNone/>
            </a:pPr>
            <a:r>
              <a:rPr lang="en" sz="1800"/>
              <a:t>Fair Labor Standard Act</a:t>
            </a:r>
          </a:p>
          <a:p>
            <a:pPr lvl="0" rtl="0">
              <a:spcBef>
                <a:spcPts val="0"/>
              </a:spcBef>
              <a:buClr>
                <a:schemeClr val="dk1"/>
              </a:buClr>
              <a:buSzPct val="61111"/>
              <a:buFont typeface="Arial"/>
              <a:buNone/>
            </a:pPr>
            <a:r>
              <a:rPr lang="en" sz="1800"/>
              <a:t>Civil Rights Act</a:t>
            </a:r>
          </a:p>
          <a:p>
            <a:pPr lvl="0" rtl="0">
              <a:spcBef>
                <a:spcPts val="0"/>
              </a:spcBef>
              <a:buClr>
                <a:schemeClr val="dk1"/>
              </a:buClr>
              <a:buSzPct val="61111"/>
              <a:buFont typeface="Arial"/>
              <a:buNone/>
            </a:pPr>
            <a:r>
              <a:rPr lang="en" sz="1800"/>
              <a:t>Family and Medical Leave Act</a:t>
            </a:r>
          </a:p>
          <a:p>
            <a:pPr lvl="0" rtl="0">
              <a:spcBef>
                <a:spcPts val="0"/>
              </a:spcBef>
              <a:buClr>
                <a:schemeClr val="dk1"/>
              </a:buClr>
              <a:buSzPct val="61111"/>
              <a:buFont typeface="Arial"/>
              <a:buNone/>
            </a:pPr>
            <a:r>
              <a:rPr lang="en" sz="1800"/>
              <a:t>The Age Discrimination in Employment Act of 1967</a:t>
            </a:r>
          </a:p>
          <a:p>
            <a:pPr lvl="0" rtl="0">
              <a:spcBef>
                <a:spcPts val="0"/>
              </a:spcBef>
              <a:buClr>
                <a:schemeClr val="dk1"/>
              </a:buClr>
              <a:buFont typeface="Arial"/>
              <a:buNone/>
            </a:pPr>
            <a:endParaRPr sz="1800"/>
          </a:p>
          <a:p>
            <a:pPr lvl="0">
              <a:spcBef>
                <a:spcPts val="0"/>
              </a:spcBef>
              <a:buClr>
                <a:schemeClr val="dk1"/>
              </a:buClr>
              <a:buSzPct val="61111"/>
              <a:buFont typeface="Arial"/>
              <a:buNone/>
            </a:pPr>
            <a:r>
              <a:rPr lang="en" sz="1800">
                <a:solidFill>
                  <a:srgbClr val="9ABF87"/>
                </a:solidFill>
              </a:rPr>
              <a:t>*All labor laws that regulate how employees are hired, treated, or let go </a:t>
            </a:r>
          </a:p>
        </p:txBody>
      </p:sp>
      <p:pic>
        <p:nvPicPr>
          <p:cNvPr id="136" name="Shape 136"/>
          <p:cNvPicPr preferRelativeResize="0"/>
          <p:nvPr/>
        </p:nvPicPr>
        <p:blipFill rotWithShape="1">
          <a:blip r:embed="rId3">
            <a:alphaModFix/>
          </a:blip>
          <a:srcRect r="8155"/>
          <a:stretch/>
        </p:blipFill>
        <p:spPr>
          <a:xfrm>
            <a:off x="8582826" y="4656975"/>
            <a:ext cx="561174" cy="486525"/>
          </a:xfrm>
          <a:prstGeom prst="rect">
            <a:avLst/>
          </a:prstGeom>
          <a:noFill/>
          <a:ln>
            <a:noFill/>
          </a:ln>
        </p:spPr>
      </p:pic>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Logo</a:t>
            </a:r>
          </a:p>
        </p:txBody>
      </p:sp>
      <p:pic>
        <p:nvPicPr>
          <p:cNvPr id="142" name="Shape 142"/>
          <p:cNvPicPr preferRelativeResize="0"/>
          <p:nvPr/>
        </p:nvPicPr>
        <p:blipFill>
          <a:blip r:embed="rId3">
            <a:alphaModFix/>
          </a:blip>
          <a:stretch>
            <a:fillRect/>
          </a:stretch>
        </p:blipFill>
        <p:spPr>
          <a:xfrm>
            <a:off x="1963093" y="691430"/>
            <a:ext cx="5217825" cy="4154674"/>
          </a:xfrm>
          <a:prstGeom prst="rect">
            <a:avLst/>
          </a:prstGeom>
          <a:noFill/>
          <a:ln>
            <a:noFill/>
          </a:ln>
        </p:spPr>
      </p:pic>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Promotion &amp; Incentives</a:t>
            </a:r>
          </a:p>
        </p:txBody>
      </p:sp>
      <p:sp>
        <p:nvSpPr>
          <p:cNvPr id="148" name="Shape 14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0"/>
              </a:spcBef>
              <a:buNone/>
            </a:pPr>
            <a:r>
              <a:rPr lang="en" sz="1400">
                <a:solidFill>
                  <a:srgbClr val="B6D7A8"/>
                </a:solidFill>
                <a:latin typeface="Arial"/>
                <a:ea typeface="Arial"/>
                <a:cs typeface="Arial"/>
                <a:sym typeface="Arial"/>
              </a:rPr>
              <a:t>Punch cards are available from gym facility.</a:t>
            </a:r>
            <a:r>
              <a:rPr lang="en" sz="1400">
                <a:solidFill>
                  <a:srgbClr val="FFFFFF"/>
                </a:solidFill>
                <a:latin typeface="Arial"/>
                <a:ea typeface="Arial"/>
                <a:cs typeface="Arial"/>
                <a:sym typeface="Arial"/>
              </a:rPr>
              <a:t> With your employee I.D. you are required to scan into the gym each time.  Once you scan in 5 times, you are able to receive a 50% discount on an item from the on-the-go snack bar or drink bar.</a:t>
            </a:r>
          </a:p>
          <a:p>
            <a:pPr lvl="0" rtl="0">
              <a:spcBef>
                <a:spcPts val="0"/>
              </a:spcBef>
              <a:buNone/>
            </a:pPr>
            <a:endParaRPr sz="1800">
              <a:solidFill>
                <a:srgbClr val="FFFFFF"/>
              </a:solidFill>
              <a:latin typeface="Arial"/>
              <a:ea typeface="Arial"/>
              <a:cs typeface="Arial"/>
              <a:sym typeface="Arial"/>
            </a:endParaRPr>
          </a:p>
          <a:p>
            <a:pPr rtl="0">
              <a:lnSpc>
                <a:spcPct val="115000"/>
              </a:lnSpc>
              <a:spcBef>
                <a:spcPts val="0"/>
              </a:spcBef>
              <a:buNone/>
            </a:pPr>
            <a:r>
              <a:rPr lang="en" sz="1400">
                <a:solidFill>
                  <a:srgbClr val="B6D7A8"/>
                </a:solidFill>
                <a:latin typeface="Arial"/>
                <a:ea typeface="Arial"/>
                <a:cs typeface="Arial"/>
                <a:sym typeface="Arial"/>
              </a:rPr>
              <a:t>Employee I.D. will allow items to be scanned into a personal account to which customers are able to view online or on an app.</a:t>
            </a:r>
            <a:r>
              <a:rPr lang="en" sz="1400">
                <a:solidFill>
                  <a:srgbClr val="FFFFFF"/>
                </a:solidFill>
                <a:latin typeface="Arial"/>
                <a:ea typeface="Arial"/>
                <a:cs typeface="Arial"/>
                <a:sym typeface="Arial"/>
              </a:rPr>
              <a:t> Within the program, purchased foods will be shown, categorized by day. Each day will give the employee nutrient information such as calories consumed, vitamins, and food groups based on what he/she purchased.</a:t>
            </a:r>
          </a:p>
          <a:p>
            <a:pPr lvl="0" rtl="0">
              <a:lnSpc>
                <a:spcPct val="115000"/>
              </a:lnSpc>
              <a:spcBef>
                <a:spcPts val="0"/>
              </a:spcBef>
              <a:buNone/>
            </a:pPr>
            <a:endParaRPr sz="1400">
              <a:solidFill>
                <a:srgbClr val="FFFFFF"/>
              </a:solidFill>
              <a:latin typeface="Arial"/>
              <a:ea typeface="Arial"/>
              <a:cs typeface="Arial"/>
              <a:sym typeface="Arial"/>
            </a:endParaRPr>
          </a:p>
          <a:p>
            <a:pPr lvl="0" rtl="0">
              <a:spcBef>
                <a:spcPts val="0"/>
              </a:spcBef>
              <a:buNone/>
            </a:pPr>
            <a:r>
              <a:rPr lang="en" sz="1400">
                <a:solidFill>
                  <a:srgbClr val="B6D7A8"/>
                </a:solidFill>
                <a:latin typeface="Arial"/>
                <a:ea typeface="Arial"/>
                <a:cs typeface="Arial"/>
                <a:sym typeface="Arial"/>
              </a:rPr>
              <a:t>Barcode system used to look at food groups that are purchased within a day. </a:t>
            </a:r>
            <a:r>
              <a:rPr lang="en" sz="1400">
                <a:solidFill>
                  <a:srgbClr val="FFFFFF"/>
                </a:solidFill>
                <a:latin typeface="Arial"/>
                <a:ea typeface="Arial"/>
                <a:cs typeface="Arial"/>
                <a:sym typeface="Arial"/>
              </a:rPr>
              <a:t>Requires customer to purchase protein, grain, fruit, and vegetable and this would allow for a 10% discount toward their next purchase.</a:t>
            </a:r>
          </a:p>
        </p:txBody>
      </p:sp>
      <p:pic>
        <p:nvPicPr>
          <p:cNvPr id="149" name="Shape 149"/>
          <p:cNvPicPr preferRelativeResize="0"/>
          <p:nvPr/>
        </p:nvPicPr>
        <p:blipFill rotWithShape="1">
          <a:blip r:embed="rId3">
            <a:alphaModFix/>
          </a:blip>
          <a:srcRect r="8155"/>
          <a:stretch/>
        </p:blipFill>
        <p:spPr>
          <a:xfrm>
            <a:off x="8582826" y="4656975"/>
            <a:ext cx="561174" cy="486525"/>
          </a:xfrm>
          <a:prstGeom prst="rect">
            <a:avLst/>
          </a:prstGeom>
          <a:noFill/>
          <a:ln>
            <a:noFill/>
          </a:ln>
        </p:spPr>
      </p:pic>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Marketing</a:t>
            </a:r>
          </a:p>
        </p:txBody>
      </p:sp>
      <p:sp>
        <p:nvSpPr>
          <p:cNvPr id="155" name="Shape 15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Monthly Healthy Hut Kitchen Newsletter</a:t>
            </a:r>
          </a:p>
          <a:p>
            <a:pPr rtl="0">
              <a:spcBef>
                <a:spcPts val="0"/>
              </a:spcBef>
              <a:buNone/>
            </a:pPr>
            <a:r>
              <a:rPr lang="en"/>
              <a:t>Healthy Hut Cafeteria Flyer</a:t>
            </a:r>
          </a:p>
          <a:p>
            <a:pPr rtl="0">
              <a:spcBef>
                <a:spcPts val="0"/>
              </a:spcBef>
              <a:buNone/>
            </a:pPr>
            <a:r>
              <a:rPr lang="en"/>
              <a:t>Company Gym Flyer</a:t>
            </a:r>
          </a:p>
          <a:p>
            <a:pPr rtl="0">
              <a:spcBef>
                <a:spcPts val="0"/>
              </a:spcBef>
              <a:buNone/>
            </a:pPr>
            <a:r>
              <a:rPr lang="en"/>
              <a:t>Healthy Hut Twitter Page</a:t>
            </a:r>
          </a:p>
          <a:p>
            <a:pPr rtl="0">
              <a:spcBef>
                <a:spcPts val="0"/>
              </a:spcBef>
              <a:buNone/>
            </a:pPr>
            <a:r>
              <a:rPr lang="en"/>
              <a:t>Sample Business Card</a:t>
            </a:r>
          </a:p>
          <a:p>
            <a:pPr>
              <a:spcBef>
                <a:spcPts val="0"/>
              </a:spcBef>
              <a:buNone/>
            </a:pPr>
            <a:r>
              <a:rPr lang="en"/>
              <a:t>Menu Boards</a:t>
            </a:r>
          </a:p>
        </p:txBody>
      </p:sp>
      <p:pic>
        <p:nvPicPr>
          <p:cNvPr id="156" name="Shape 156"/>
          <p:cNvPicPr preferRelativeResize="0"/>
          <p:nvPr/>
        </p:nvPicPr>
        <p:blipFill rotWithShape="1">
          <a:blip r:embed="rId3">
            <a:alphaModFix/>
          </a:blip>
          <a:srcRect r="8155"/>
          <a:stretch/>
        </p:blipFill>
        <p:spPr>
          <a:xfrm>
            <a:off x="8582826" y="4656975"/>
            <a:ext cx="561174" cy="486525"/>
          </a:xfrm>
          <a:prstGeom prst="rect">
            <a:avLst/>
          </a:prstGeom>
          <a:noFill/>
          <a:ln>
            <a:noFill/>
          </a:ln>
        </p:spPr>
      </p:pic>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Marketing</a:t>
            </a:r>
          </a:p>
        </p:txBody>
      </p:sp>
      <p:pic>
        <p:nvPicPr>
          <p:cNvPr id="162" name="Shape 162"/>
          <p:cNvPicPr preferRelativeResize="0"/>
          <p:nvPr/>
        </p:nvPicPr>
        <p:blipFill>
          <a:blip r:embed="rId3">
            <a:alphaModFix/>
          </a:blip>
          <a:stretch>
            <a:fillRect/>
          </a:stretch>
        </p:blipFill>
        <p:spPr>
          <a:xfrm>
            <a:off x="4570591" y="0"/>
            <a:ext cx="4065466" cy="5143500"/>
          </a:xfrm>
          <a:prstGeom prst="rect">
            <a:avLst/>
          </a:prstGeom>
          <a:noFill/>
          <a:ln>
            <a:noFill/>
          </a:ln>
        </p:spPr>
      </p:pic>
      <p:sp>
        <p:nvSpPr>
          <p:cNvPr id="163" name="Shape 163"/>
          <p:cNvSpPr txBox="1"/>
          <p:nvPr/>
        </p:nvSpPr>
        <p:spPr>
          <a:xfrm>
            <a:off x="670875" y="1434950"/>
            <a:ext cx="2898000" cy="2106000"/>
          </a:xfrm>
          <a:prstGeom prst="rect">
            <a:avLst/>
          </a:prstGeom>
          <a:noFill/>
          <a:ln>
            <a:noFill/>
          </a:ln>
        </p:spPr>
        <p:txBody>
          <a:bodyPr lIns="91425" tIns="91425" rIns="91425" bIns="91425" anchor="t" anchorCtr="0">
            <a:noAutofit/>
          </a:bodyPr>
          <a:lstStyle/>
          <a:p>
            <a:pPr rtl="0">
              <a:spcBef>
                <a:spcPts val="0"/>
              </a:spcBef>
              <a:buNone/>
            </a:pPr>
            <a:r>
              <a:rPr lang="en" sz="3000">
                <a:solidFill>
                  <a:srgbClr val="FFFFFF"/>
                </a:solidFill>
                <a:latin typeface="Trebuchet MS"/>
                <a:ea typeface="Trebuchet MS"/>
                <a:cs typeface="Trebuchet MS"/>
                <a:sym typeface="Trebuchet MS"/>
              </a:rPr>
              <a:t>Healthy Hut Kitchen Monthly Newsletter</a:t>
            </a:r>
          </a:p>
          <a:p>
            <a:pPr rtl="0">
              <a:spcBef>
                <a:spcPts val="0"/>
              </a:spcBef>
              <a:buNone/>
            </a:pPr>
            <a:endParaRPr sz="3000">
              <a:solidFill>
                <a:srgbClr val="FFFFFF"/>
              </a:solidFill>
              <a:latin typeface="Trebuchet MS"/>
              <a:ea typeface="Trebuchet MS"/>
              <a:cs typeface="Trebuchet MS"/>
              <a:sym typeface="Trebuchet MS"/>
            </a:endParaRPr>
          </a:p>
          <a:p>
            <a:pPr>
              <a:spcBef>
                <a:spcPts val="0"/>
              </a:spcBef>
              <a:buNone/>
            </a:pPr>
            <a:endParaRPr sz="3000">
              <a:solidFill>
                <a:srgbClr val="FFFFFF"/>
              </a:solidFill>
              <a:latin typeface="Trebuchet MS"/>
              <a:ea typeface="Trebuchet MS"/>
              <a:cs typeface="Trebuchet MS"/>
              <a:sym typeface="Trebuchet MS"/>
            </a:endParaRPr>
          </a:p>
        </p:txBody>
      </p:sp>
      <p:sp>
        <p:nvSpPr>
          <p:cNvPr id="164" name="Shape 164"/>
          <p:cNvSpPr txBox="1"/>
          <p:nvPr/>
        </p:nvSpPr>
        <p:spPr>
          <a:xfrm>
            <a:off x="689525" y="3857625"/>
            <a:ext cx="3801599" cy="857400"/>
          </a:xfrm>
          <a:prstGeom prst="rect">
            <a:avLst/>
          </a:prstGeom>
          <a:noFill/>
          <a:ln>
            <a:noFill/>
          </a:ln>
        </p:spPr>
        <p:txBody>
          <a:bodyPr lIns="91425" tIns="91425" rIns="91425" bIns="91425" anchor="t" anchorCtr="0">
            <a:noAutofit/>
          </a:bodyPr>
          <a:lstStyle/>
          <a:p>
            <a:pPr>
              <a:spcBef>
                <a:spcPts val="0"/>
              </a:spcBef>
              <a:buNone/>
            </a:pPr>
            <a:r>
              <a:rPr lang="en" sz="2400">
                <a:solidFill>
                  <a:srgbClr val="FFFFFF"/>
                </a:solidFill>
              </a:rPr>
              <a:t>Issue 1, December 2015</a:t>
            </a: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Shape 169"/>
          <p:cNvPicPr preferRelativeResize="0"/>
          <p:nvPr/>
        </p:nvPicPr>
        <p:blipFill>
          <a:blip r:embed="rId3">
            <a:alphaModFix/>
          </a:blip>
          <a:stretch>
            <a:fillRect/>
          </a:stretch>
        </p:blipFill>
        <p:spPr>
          <a:xfrm>
            <a:off x="4794702" y="0"/>
            <a:ext cx="3989994" cy="5143499"/>
          </a:xfrm>
          <a:prstGeom prst="rect">
            <a:avLst/>
          </a:prstGeom>
          <a:noFill/>
          <a:ln>
            <a:noFill/>
          </a:ln>
        </p:spPr>
      </p:pic>
      <p:pic>
        <p:nvPicPr>
          <p:cNvPr id="170" name="Shape 170"/>
          <p:cNvPicPr preferRelativeResize="0"/>
          <p:nvPr/>
        </p:nvPicPr>
        <p:blipFill>
          <a:blip r:embed="rId4">
            <a:alphaModFix/>
          </a:blip>
          <a:stretch>
            <a:fillRect/>
          </a:stretch>
        </p:blipFill>
        <p:spPr>
          <a:xfrm>
            <a:off x="367399" y="0"/>
            <a:ext cx="4065904" cy="5143499"/>
          </a:xfrm>
          <a:prstGeom prst="rect">
            <a:avLst/>
          </a:prstGeom>
          <a:noFill/>
          <a:ln>
            <a:noFill/>
          </a:ln>
        </p:spPr>
      </p:pic>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Marketing</a:t>
            </a:r>
          </a:p>
        </p:txBody>
      </p:sp>
      <p:pic>
        <p:nvPicPr>
          <p:cNvPr id="176" name="Shape 176"/>
          <p:cNvPicPr preferRelativeResize="0"/>
          <p:nvPr/>
        </p:nvPicPr>
        <p:blipFill>
          <a:blip r:embed="rId3">
            <a:alphaModFix/>
          </a:blip>
          <a:stretch>
            <a:fillRect/>
          </a:stretch>
        </p:blipFill>
        <p:spPr>
          <a:xfrm>
            <a:off x="944737" y="1200150"/>
            <a:ext cx="7254524" cy="3681224"/>
          </a:xfrm>
          <a:prstGeom prst="rect">
            <a:avLst/>
          </a:prstGeom>
          <a:noFill/>
          <a:ln>
            <a:noFill/>
          </a:ln>
        </p:spPr>
      </p:pic>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Marketing</a:t>
            </a:r>
          </a:p>
        </p:txBody>
      </p:sp>
      <p:pic>
        <p:nvPicPr>
          <p:cNvPr id="182" name="Shape 182"/>
          <p:cNvPicPr preferRelativeResize="0"/>
          <p:nvPr/>
        </p:nvPicPr>
        <p:blipFill>
          <a:blip r:embed="rId3">
            <a:alphaModFix/>
          </a:blip>
          <a:stretch>
            <a:fillRect/>
          </a:stretch>
        </p:blipFill>
        <p:spPr>
          <a:xfrm>
            <a:off x="3748700" y="1419650"/>
            <a:ext cx="4637424" cy="2815575"/>
          </a:xfrm>
          <a:prstGeom prst="rect">
            <a:avLst/>
          </a:prstGeom>
          <a:noFill/>
          <a:ln>
            <a:noFill/>
          </a:ln>
        </p:spPr>
      </p:pic>
      <p:sp>
        <p:nvSpPr>
          <p:cNvPr id="183" name="Shape 183"/>
          <p:cNvSpPr txBox="1"/>
          <p:nvPr/>
        </p:nvSpPr>
        <p:spPr>
          <a:xfrm>
            <a:off x="661575" y="2398737"/>
            <a:ext cx="2730299" cy="857400"/>
          </a:xfrm>
          <a:prstGeom prst="rect">
            <a:avLst/>
          </a:prstGeom>
          <a:noFill/>
          <a:ln>
            <a:noFill/>
          </a:ln>
        </p:spPr>
        <p:txBody>
          <a:bodyPr lIns="91425" tIns="91425" rIns="91425" bIns="91425" anchor="t" anchorCtr="0">
            <a:noAutofit/>
          </a:bodyPr>
          <a:lstStyle/>
          <a:p>
            <a:pPr>
              <a:spcBef>
                <a:spcPts val="0"/>
              </a:spcBef>
              <a:buNone/>
            </a:pPr>
            <a:r>
              <a:rPr lang="en" sz="3000">
                <a:solidFill>
                  <a:srgbClr val="FFFFFF"/>
                </a:solidFill>
              </a:rPr>
              <a:t>Business Card</a:t>
            </a: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ctrTitle"/>
          </p:nvPr>
        </p:nvSpPr>
        <p:spPr>
          <a:xfrm>
            <a:off x="685800" y="1568184"/>
            <a:ext cx="7772400" cy="1238099"/>
          </a:xfrm>
          <a:prstGeom prst="rect">
            <a:avLst/>
          </a:prstGeom>
        </p:spPr>
        <p:txBody>
          <a:bodyPr lIns="91425" tIns="91425" rIns="91425" bIns="91425" anchor="b" anchorCtr="0">
            <a:noAutofit/>
          </a:bodyPr>
          <a:lstStyle/>
          <a:p>
            <a:pPr>
              <a:spcBef>
                <a:spcPts val="0"/>
              </a:spcBef>
              <a:buNone/>
            </a:pPr>
            <a:r>
              <a:rPr lang="en"/>
              <a:t>Station Menu Boards</a:t>
            </a:r>
          </a:p>
        </p:txBody>
      </p:sp>
      <p:pic>
        <p:nvPicPr>
          <p:cNvPr id="189" name="Shape 189"/>
          <p:cNvPicPr preferRelativeResize="0"/>
          <p:nvPr/>
        </p:nvPicPr>
        <p:blipFill rotWithShape="1">
          <a:blip r:embed="rId3">
            <a:alphaModFix/>
          </a:blip>
          <a:srcRect r="8155"/>
          <a:stretch/>
        </p:blipFill>
        <p:spPr>
          <a:xfrm>
            <a:off x="8582826" y="4656975"/>
            <a:ext cx="561174" cy="486525"/>
          </a:xfrm>
          <a:prstGeom prst="rect">
            <a:avLst/>
          </a:prstGeom>
          <a:noFill/>
          <a:ln>
            <a:noFill/>
          </a:ln>
        </p:spPr>
      </p:pic>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Shape 194"/>
          <p:cNvPicPr preferRelativeResize="0"/>
          <p:nvPr/>
        </p:nvPicPr>
        <p:blipFill>
          <a:blip r:embed="rId3">
            <a:alphaModFix/>
          </a:blip>
          <a:stretch>
            <a:fillRect/>
          </a:stretch>
        </p:blipFill>
        <p:spPr>
          <a:xfrm>
            <a:off x="489607" y="0"/>
            <a:ext cx="3859884" cy="5143499"/>
          </a:xfrm>
          <a:prstGeom prst="rect">
            <a:avLst/>
          </a:prstGeom>
          <a:noFill/>
          <a:ln>
            <a:noFill/>
          </a:ln>
        </p:spPr>
      </p:pic>
      <p:pic>
        <p:nvPicPr>
          <p:cNvPr id="195" name="Shape 195"/>
          <p:cNvPicPr preferRelativeResize="0"/>
          <p:nvPr/>
        </p:nvPicPr>
        <p:blipFill>
          <a:blip r:embed="rId4">
            <a:alphaModFix/>
          </a:blip>
          <a:stretch>
            <a:fillRect/>
          </a:stretch>
        </p:blipFill>
        <p:spPr>
          <a:xfrm>
            <a:off x="4719664" y="0"/>
            <a:ext cx="4009570" cy="5143499"/>
          </a:xfrm>
          <a:prstGeom prst="rect">
            <a:avLst/>
          </a:prstGeom>
          <a:noFill/>
          <a:ln>
            <a:noFill/>
          </a:ln>
        </p:spPr>
      </p:pic>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457200" y="1200150"/>
            <a:ext cx="8229600" cy="3725699"/>
          </a:xfrm>
          <a:prstGeom prst="rect">
            <a:avLst/>
          </a:prstGeom>
          <a:ln>
            <a:noFill/>
          </a:ln>
        </p:spPr>
        <p:txBody>
          <a:bodyPr lIns="91425" tIns="91425" rIns="91425" bIns="91425" anchor="t" anchorCtr="0">
            <a:noAutofit/>
          </a:bodyPr>
          <a:lstStyle/>
          <a:p>
            <a:pPr lvl="0" rtl="0">
              <a:spcBef>
                <a:spcPts val="0"/>
              </a:spcBef>
              <a:buNone/>
            </a:pPr>
            <a:r>
              <a:rPr lang="en" sz="2400">
                <a:solidFill>
                  <a:schemeClr val="accent4"/>
                </a:solidFill>
                <a:latin typeface="Arial"/>
                <a:ea typeface="Arial"/>
                <a:cs typeface="Arial"/>
                <a:sym typeface="Arial"/>
              </a:rPr>
              <a:t>Cafeteria Name: </a:t>
            </a:r>
            <a:r>
              <a:rPr lang="en" sz="2400" i="1">
                <a:solidFill>
                  <a:schemeClr val="accent4"/>
                </a:solidFill>
                <a:latin typeface="Arial"/>
                <a:ea typeface="Arial"/>
                <a:cs typeface="Arial"/>
                <a:sym typeface="Arial"/>
              </a:rPr>
              <a:t>Healthy Hut</a:t>
            </a:r>
          </a:p>
          <a:p>
            <a:pPr rtl="0">
              <a:spcBef>
                <a:spcPts val="0"/>
              </a:spcBef>
              <a:buNone/>
            </a:pPr>
            <a:endParaRPr sz="2400">
              <a:solidFill>
                <a:srgbClr val="FFFFFF"/>
              </a:solidFill>
              <a:latin typeface="Arial"/>
              <a:ea typeface="Arial"/>
              <a:cs typeface="Arial"/>
              <a:sym typeface="Arial"/>
            </a:endParaRPr>
          </a:p>
          <a:p>
            <a:pPr rtl="0">
              <a:spcBef>
                <a:spcPts val="0"/>
              </a:spcBef>
              <a:buNone/>
            </a:pPr>
            <a:r>
              <a:rPr lang="en" sz="2400">
                <a:solidFill>
                  <a:srgbClr val="FFFFFF"/>
                </a:solidFill>
                <a:latin typeface="Arial"/>
                <a:ea typeface="Arial"/>
                <a:cs typeface="Arial"/>
                <a:sym typeface="Arial"/>
              </a:rPr>
              <a:t>Business Name: </a:t>
            </a:r>
            <a:r>
              <a:rPr lang="en" sz="2400" i="1">
                <a:solidFill>
                  <a:srgbClr val="FFFFFF"/>
                </a:solidFill>
                <a:latin typeface="Arial"/>
                <a:ea typeface="Arial"/>
                <a:cs typeface="Arial"/>
                <a:sym typeface="Arial"/>
              </a:rPr>
              <a:t>Just For The Health of It</a:t>
            </a:r>
          </a:p>
          <a:p>
            <a:pPr rtl="0">
              <a:spcBef>
                <a:spcPts val="0"/>
              </a:spcBef>
              <a:buNone/>
            </a:pPr>
            <a:endParaRPr sz="2400" i="1">
              <a:solidFill>
                <a:srgbClr val="FFFFFF"/>
              </a:solidFill>
              <a:latin typeface="Arial"/>
              <a:ea typeface="Arial"/>
              <a:cs typeface="Arial"/>
              <a:sym typeface="Arial"/>
            </a:endParaRPr>
          </a:p>
          <a:p>
            <a:pPr rtl="0">
              <a:spcBef>
                <a:spcPts val="0"/>
              </a:spcBef>
              <a:buNone/>
            </a:pPr>
            <a:r>
              <a:rPr lang="en" sz="2400" i="1">
                <a:solidFill>
                  <a:srgbClr val="FFFFFF"/>
                </a:solidFill>
                <a:latin typeface="Arial"/>
                <a:ea typeface="Arial"/>
                <a:cs typeface="Arial"/>
                <a:sym typeface="Arial"/>
              </a:rPr>
              <a:t>Just For The Health of It</a:t>
            </a:r>
            <a:r>
              <a:rPr lang="en" sz="2400">
                <a:solidFill>
                  <a:srgbClr val="FFFFFF"/>
                </a:solidFill>
                <a:latin typeface="Arial"/>
                <a:ea typeface="Arial"/>
                <a:cs typeface="Arial"/>
                <a:sym typeface="Arial"/>
              </a:rPr>
              <a:t> is a corporation focusing on independent contracting with other companies offering corporate wellness programs. At the location featuring </a:t>
            </a:r>
            <a:r>
              <a:rPr lang="en" sz="2400" i="1">
                <a:solidFill>
                  <a:srgbClr val="FFFFFF"/>
                </a:solidFill>
                <a:latin typeface="Arial"/>
                <a:ea typeface="Arial"/>
                <a:cs typeface="Arial"/>
                <a:sym typeface="Arial"/>
              </a:rPr>
              <a:t>Healthy Hut</a:t>
            </a:r>
            <a:r>
              <a:rPr lang="en" sz="2400">
                <a:solidFill>
                  <a:srgbClr val="FFFFFF"/>
                </a:solidFill>
                <a:latin typeface="Arial"/>
                <a:ea typeface="Arial"/>
                <a:cs typeface="Arial"/>
                <a:sym typeface="Arial"/>
              </a:rPr>
              <a:t>, they have about </a:t>
            </a:r>
            <a:r>
              <a:rPr lang="en" sz="2400" u="sng">
                <a:solidFill>
                  <a:srgbClr val="FFFFFF"/>
                </a:solidFill>
                <a:latin typeface="Arial"/>
                <a:ea typeface="Arial"/>
                <a:cs typeface="Arial"/>
                <a:sym typeface="Arial"/>
              </a:rPr>
              <a:t>1,000 employees</a:t>
            </a:r>
            <a:r>
              <a:rPr lang="en" sz="2400">
                <a:solidFill>
                  <a:srgbClr val="FFFFFF"/>
                </a:solidFill>
                <a:latin typeface="Arial"/>
                <a:ea typeface="Arial"/>
                <a:cs typeface="Arial"/>
                <a:sym typeface="Arial"/>
              </a:rPr>
              <a:t>.</a:t>
            </a:r>
          </a:p>
          <a:p>
            <a:pPr rtl="0">
              <a:spcBef>
                <a:spcPts val="0"/>
              </a:spcBef>
              <a:buNone/>
            </a:pPr>
            <a:endParaRPr sz="1800">
              <a:solidFill>
                <a:srgbClr val="FFFFFF"/>
              </a:solidFill>
              <a:latin typeface="Arial"/>
              <a:ea typeface="Arial"/>
              <a:cs typeface="Arial"/>
              <a:sym typeface="Arial"/>
            </a:endParaRPr>
          </a:p>
          <a:p>
            <a:pPr>
              <a:spcBef>
                <a:spcPts val="0"/>
              </a:spcBef>
              <a:buNone/>
            </a:pPr>
            <a:endParaRPr sz="1800">
              <a:solidFill>
                <a:srgbClr val="FFFFFF"/>
              </a:solidFill>
              <a:latin typeface="Arial"/>
              <a:ea typeface="Arial"/>
              <a:cs typeface="Arial"/>
              <a:sym typeface="Arial"/>
            </a:endParaRPr>
          </a:p>
        </p:txBody>
      </p:sp>
      <p:sp>
        <p:nvSpPr>
          <p:cNvPr id="78" name="Shape 7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Corporation Name &amp; Overview</a:t>
            </a:r>
          </a:p>
        </p:txBody>
      </p:sp>
      <p:pic>
        <p:nvPicPr>
          <p:cNvPr id="79" name="Shape 79"/>
          <p:cNvPicPr preferRelativeResize="0"/>
          <p:nvPr/>
        </p:nvPicPr>
        <p:blipFill rotWithShape="1">
          <a:blip r:embed="rId3">
            <a:alphaModFix/>
          </a:blip>
          <a:srcRect r="8155"/>
          <a:stretch/>
        </p:blipFill>
        <p:spPr>
          <a:xfrm>
            <a:off x="8582826" y="4656975"/>
            <a:ext cx="561174" cy="486525"/>
          </a:xfrm>
          <a:prstGeom prst="rect">
            <a:avLst/>
          </a:prstGeom>
          <a:noFill/>
          <a:ln>
            <a:noFill/>
          </a:ln>
        </p:spPr>
      </p:pic>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Shape 200"/>
          <p:cNvPicPr preferRelativeResize="0"/>
          <p:nvPr/>
        </p:nvPicPr>
        <p:blipFill>
          <a:blip r:embed="rId3">
            <a:alphaModFix/>
          </a:blip>
          <a:stretch>
            <a:fillRect/>
          </a:stretch>
        </p:blipFill>
        <p:spPr>
          <a:xfrm>
            <a:off x="613329" y="0"/>
            <a:ext cx="3724291" cy="5143499"/>
          </a:xfrm>
          <a:prstGeom prst="rect">
            <a:avLst/>
          </a:prstGeom>
          <a:noFill/>
          <a:ln>
            <a:noFill/>
          </a:ln>
        </p:spPr>
      </p:pic>
      <p:pic>
        <p:nvPicPr>
          <p:cNvPr id="201" name="Shape 201"/>
          <p:cNvPicPr preferRelativeResize="0"/>
          <p:nvPr/>
        </p:nvPicPr>
        <p:blipFill>
          <a:blip r:embed="rId4">
            <a:alphaModFix/>
          </a:blip>
          <a:stretch>
            <a:fillRect/>
          </a:stretch>
        </p:blipFill>
        <p:spPr>
          <a:xfrm>
            <a:off x="4858019" y="0"/>
            <a:ext cx="3751410" cy="5143499"/>
          </a:xfrm>
          <a:prstGeom prst="rect">
            <a:avLst/>
          </a:prstGeom>
          <a:noFill/>
          <a:ln>
            <a:noFill/>
          </a:ln>
        </p:spPr>
      </p:pic>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Shape 206"/>
          <p:cNvPicPr preferRelativeResize="0"/>
          <p:nvPr/>
        </p:nvPicPr>
        <p:blipFill>
          <a:blip r:embed="rId3">
            <a:alphaModFix/>
          </a:blip>
          <a:stretch>
            <a:fillRect/>
          </a:stretch>
        </p:blipFill>
        <p:spPr>
          <a:xfrm>
            <a:off x="576501" y="0"/>
            <a:ext cx="3723347" cy="5143500"/>
          </a:xfrm>
          <a:prstGeom prst="rect">
            <a:avLst/>
          </a:prstGeom>
          <a:noFill/>
          <a:ln>
            <a:noFill/>
          </a:ln>
        </p:spPr>
      </p:pic>
      <p:pic>
        <p:nvPicPr>
          <p:cNvPr id="207" name="Shape 207"/>
          <p:cNvPicPr preferRelativeResize="0"/>
          <p:nvPr/>
        </p:nvPicPr>
        <p:blipFill>
          <a:blip r:embed="rId4">
            <a:alphaModFix/>
          </a:blip>
          <a:stretch>
            <a:fillRect/>
          </a:stretch>
        </p:blipFill>
        <p:spPr>
          <a:xfrm>
            <a:off x="4775215" y="0"/>
            <a:ext cx="3786569" cy="5143500"/>
          </a:xfrm>
          <a:prstGeom prst="rect">
            <a:avLst/>
          </a:prstGeom>
          <a:noFill/>
          <a:ln>
            <a:noFill/>
          </a:ln>
        </p:spPr>
      </p:pic>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Sample 5-Day Menu</a:t>
            </a:r>
          </a:p>
        </p:txBody>
      </p:sp>
      <p:sp>
        <p:nvSpPr>
          <p:cNvPr id="213" name="Shape 213"/>
          <p:cNvSpPr txBox="1">
            <a:spLocks noGrp="1"/>
          </p:cNvSpPr>
          <p:nvPr>
            <p:ph type="body" idx="1"/>
          </p:nvPr>
        </p:nvSpPr>
        <p:spPr>
          <a:xfrm>
            <a:off x="84500" y="978150"/>
            <a:ext cx="1938000" cy="3980099"/>
          </a:xfrm>
          <a:prstGeom prst="rect">
            <a:avLst/>
          </a:prstGeom>
        </p:spPr>
        <p:txBody>
          <a:bodyPr lIns="91425" tIns="91425" rIns="91425" bIns="91425" anchor="t" anchorCtr="0">
            <a:noAutofit/>
          </a:bodyPr>
          <a:lstStyle/>
          <a:p>
            <a:pPr lvl="0" rtl="0">
              <a:lnSpc>
                <a:spcPct val="115000"/>
              </a:lnSpc>
              <a:spcBef>
                <a:spcPts val="0"/>
              </a:spcBef>
              <a:buClr>
                <a:schemeClr val="dk1"/>
              </a:buClr>
              <a:buSzPct val="91666"/>
              <a:buFont typeface="Arial"/>
              <a:buNone/>
            </a:pPr>
            <a:r>
              <a:rPr lang="en" sz="1200" i="1">
                <a:solidFill>
                  <a:srgbClr val="B6D7A8"/>
                </a:solidFill>
                <a:latin typeface="Arial"/>
                <a:ea typeface="Arial"/>
                <a:cs typeface="Arial"/>
                <a:sym typeface="Arial"/>
              </a:rPr>
              <a:t>Monday-</a:t>
            </a:r>
          </a:p>
          <a:p>
            <a:pPr lvl="0" rtl="0">
              <a:lnSpc>
                <a:spcPct val="115000"/>
              </a:lnSpc>
              <a:spcBef>
                <a:spcPts val="0"/>
              </a:spcBef>
              <a:buClr>
                <a:schemeClr val="dk1"/>
              </a:buClr>
              <a:buSzPct val="91666"/>
              <a:buFont typeface="Arial"/>
              <a:buNone/>
            </a:pPr>
            <a:r>
              <a:rPr lang="en" sz="1200">
                <a:solidFill>
                  <a:srgbClr val="FFFFFF"/>
                </a:solidFill>
                <a:latin typeface="Arial"/>
                <a:ea typeface="Arial"/>
                <a:cs typeface="Arial"/>
                <a:sym typeface="Arial"/>
              </a:rPr>
              <a:t>8 oz Coffee </a:t>
            </a:r>
          </a:p>
          <a:p>
            <a:pPr lvl="0" rtl="0">
              <a:lnSpc>
                <a:spcPct val="115000"/>
              </a:lnSpc>
              <a:spcBef>
                <a:spcPts val="0"/>
              </a:spcBef>
              <a:buNone/>
            </a:pPr>
            <a:endParaRPr sz="1200">
              <a:solidFill>
                <a:srgbClr val="FFFFFF"/>
              </a:solidFill>
              <a:latin typeface="Arial"/>
              <a:ea typeface="Arial"/>
              <a:cs typeface="Arial"/>
              <a:sym typeface="Arial"/>
            </a:endParaRPr>
          </a:p>
          <a:p>
            <a:pPr lvl="0" rtl="0">
              <a:lnSpc>
                <a:spcPct val="115000"/>
              </a:lnSpc>
              <a:spcBef>
                <a:spcPts val="0"/>
              </a:spcBef>
              <a:buClr>
                <a:schemeClr val="dk1"/>
              </a:buClr>
              <a:buSzPct val="91666"/>
              <a:buFont typeface="Arial"/>
              <a:buNone/>
            </a:pPr>
            <a:r>
              <a:rPr lang="en" sz="1200">
                <a:solidFill>
                  <a:srgbClr val="FFFFFF"/>
                </a:solidFill>
                <a:latin typeface="Arial"/>
                <a:ea typeface="Arial"/>
                <a:cs typeface="Arial"/>
                <a:sym typeface="Arial"/>
              </a:rPr>
              <a:t>Spanish Style Omelette </a:t>
            </a:r>
          </a:p>
          <a:p>
            <a:pPr marL="0" lvl="0" indent="0" rtl="0">
              <a:lnSpc>
                <a:spcPct val="115000"/>
              </a:lnSpc>
              <a:spcBef>
                <a:spcPts val="0"/>
              </a:spcBef>
              <a:buNone/>
            </a:pPr>
            <a:endParaRPr sz="1200">
              <a:solidFill>
                <a:srgbClr val="FFFFFF"/>
              </a:solidFill>
              <a:latin typeface="Arial"/>
              <a:ea typeface="Arial"/>
              <a:cs typeface="Arial"/>
              <a:sym typeface="Arial"/>
            </a:endParaRPr>
          </a:p>
          <a:p>
            <a:pPr marL="0" lvl="0" indent="0" rtl="0">
              <a:lnSpc>
                <a:spcPct val="115000"/>
              </a:lnSpc>
              <a:spcBef>
                <a:spcPts val="0"/>
              </a:spcBef>
              <a:buClr>
                <a:schemeClr val="dk1"/>
              </a:buClr>
              <a:buSzPct val="91666"/>
              <a:buFont typeface="Arial"/>
              <a:buNone/>
            </a:pPr>
            <a:r>
              <a:rPr lang="en" sz="1200">
                <a:solidFill>
                  <a:srgbClr val="FFFFFF"/>
                </a:solidFill>
                <a:latin typeface="Arial"/>
                <a:ea typeface="Arial"/>
                <a:cs typeface="Arial"/>
                <a:sym typeface="Arial"/>
              </a:rPr>
              <a:t>Stir Fry with 2 cups of rice </a:t>
            </a:r>
          </a:p>
          <a:p>
            <a:pPr marL="0" lvl="0" indent="0" rtl="0">
              <a:lnSpc>
                <a:spcPct val="115000"/>
              </a:lnSpc>
              <a:spcBef>
                <a:spcPts val="0"/>
              </a:spcBef>
              <a:buNone/>
            </a:pPr>
            <a:endParaRPr sz="1200">
              <a:solidFill>
                <a:srgbClr val="FFFFFF"/>
              </a:solidFill>
              <a:latin typeface="Arial"/>
              <a:ea typeface="Arial"/>
              <a:cs typeface="Arial"/>
              <a:sym typeface="Arial"/>
            </a:endParaRPr>
          </a:p>
          <a:p>
            <a:pPr marL="0" lvl="0" indent="0" rtl="0">
              <a:lnSpc>
                <a:spcPct val="115000"/>
              </a:lnSpc>
              <a:spcBef>
                <a:spcPts val="0"/>
              </a:spcBef>
              <a:buNone/>
            </a:pPr>
            <a:r>
              <a:rPr lang="en" sz="1200">
                <a:solidFill>
                  <a:srgbClr val="FFFFFF"/>
                </a:solidFill>
                <a:latin typeface="Arial"/>
                <a:ea typeface="Arial"/>
                <a:cs typeface="Arial"/>
                <a:sym typeface="Arial"/>
              </a:rPr>
              <a:t>1 Container of Greek </a:t>
            </a:r>
          </a:p>
          <a:p>
            <a:pPr marL="0" lvl="0" indent="0" rtl="0">
              <a:lnSpc>
                <a:spcPct val="115000"/>
              </a:lnSpc>
              <a:spcBef>
                <a:spcPts val="0"/>
              </a:spcBef>
              <a:buClr>
                <a:schemeClr val="dk1"/>
              </a:buClr>
              <a:buSzPct val="91666"/>
              <a:buFont typeface="Arial"/>
              <a:buNone/>
            </a:pPr>
            <a:r>
              <a:rPr lang="en" sz="1200">
                <a:solidFill>
                  <a:srgbClr val="FFFFFF"/>
                </a:solidFill>
                <a:latin typeface="Arial"/>
                <a:ea typeface="Arial"/>
                <a:cs typeface="Arial"/>
                <a:sym typeface="Arial"/>
              </a:rPr>
              <a:t>Yogurt </a:t>
            </a:r>
          </a:p>
          <a:p>
            <a:pPr marL="0" lvl="0" indent="0" rtl="0">
              <a:lnSpc>
                <a:spcPct val="115000"/>
              </a:lnSpc>
              <a:spcBef>
                <a:spcPts val="0"/>
              </a:spcBef>
              <a:buNone/>
            </a:pPr>
            <a:endParaRPr sz="1200">
              <a:solidFill>
                <a:srgbClr val="FFFFFF"/>
              </a:solidFill>
              <a:latin typeface="Arial"/>
              <a:ea typeface="Arial"/>
              <a:cs typeface="Arial"/>
              <a:sym typeface="Arial"/>
            </a:endParaRPr>
          </a:p>
          <a:p>
            <a:pPr marL="0" lvl="0" indent="0" rtl="0">
              <a:lnSpc>
                <a:spcPct val="115000"/>
              </a:lnSpc>
              <a:spcBef>
                <a:spcPts val="0"/>
              </a:spcBef>
              <a:buClr>
                <a:schemeClr val="dk1"/>
              </a:buClr>
              <a:buSzPct val="91666"/>
              <a:buFont typeface="Arial"/>
              <a:buNone/>
            </a:pPr>
            <a:r>
              <a:rPr lang="en" sz="1200">
                <a:solidFill>
                  <a:srgbClr val="FFFFFF"/>
                </a:solidFill>
                <a:latin typeface="Arial"/>
                <a:ea typeface="Arial"/>
                <a:cs typeface="Arial"/>
                <a:sym typeface="Arial"/>
              </a:rPr>
              <a:t>1 cup of strawberries </a:t>
            </a:r>
          </a:p>
          <a:p>
            <a:pPr marL="0" lvl="0" indent="0" rtl="0">
              <a:lnSpc>
                <a:spcPct val="115000"/>
              </a:lnSpc>
              <a:spcBef>
                <a:spcPts val="0"/>
              </a:spcBef>
              <a:buNone/>
            </a:pPr>
            <a:endParaRPr sz="1200">
              <a:solidFill>
                <a:srgbClr val="FFFFFF"/>
              </a:solidFill>
              <a:latin typeface="Arial"/>
              <a:ea typeface="Arial"/>
              <a:cs typeface="Arial"/>
              <a:sym typeface="Arial"/>
            </a:endParaRPr>
          </a:p>
          <a:p>
            <a:pPr marL="0" lvl="0" indent="0" rtl="0">
              <a:lnSpc>
                <a:spcPct val="115000"/>
              </a:lnSpc>
              <a:spcBef>
                <a:spcPts val="0"/>
              </a:spcBef>
              <a:buClr>
                <a:schemeClr val="dk1"/>
              </a:buClr>
              <a:buSzPct val="91666"/>
              <a:buFont typeface="Arial"/>
              <a:buNone/>
            </a:pPr>
            <a:r>
              <a:rPr lang="en" sz="1200">
                <a:solidFill>
                  <a:srgbClr val="FFFFFF"/>
                </a:solidFill>
                <a:latin typeface="Arial"/>
                <a:ea typeface="Arial"/>
                <a:cs typeface="Arial"/>
                <a:sym typeface="Arial"/>
              </a:rPr>
              <a:t>¼ Cup of Trail Mix </a:t>
            </a:r>
          </a:p>
          <a:p>
            <a:pPr lvl="0" indent="457200" rtl="0">
              <a:lnSpc>
                <a:spcPct val="115000"/>
              </a:lnSpc>
              <a:spcBef>
                <a:spcPts val="0"/>
              </a:spcBef>
              <a:buNone/>
            </a:pPr>
            <a:endParaRPr sz="1200" u="sng">
              <a:solidFill>
                <a:srgbClr val="FFFFFF"/>
              </a:solidFill>
              <a:latin typeface="Arial"/>
              <a:ea typeface="Arial"/>
              <a:cs typeface="Arial"/>
              <a:sym typeface="Arial"/>
            </a:endParaRPr>
          </a:p>
          <a:p>
            <a:pPr lvl="0" indent="457200" rtl="0">
              <a:lnSpc>
                <a:spcPct val="115000"/>
              </a:lnSpc>
              <a:spcBef>
                <a:spcPts val="0"/>
              </a:spcBef>
              <a:buNone/>
            </a:pPr>
            <a:endParaRPr sz="1200" u="sng">
              <a:solidFill>
                <a:srgbClr val="FFFFFF"/>
              </a:solidFill>
              <a:latin typeface="Arial"/>
              <a:ea typeface="Arial"/>
              <a:cs typeface="Arial"/>
              <a:sym typeface="Arial"/>
            </a:endParaRPr>
          </a:p>
          <a:p>
            <a:pPr marL="0" lvl="0" indent="457200" algn="l" rtl="0">
              <a:lnSpc>
                <a:spcPct val="115000"/>
              </a:lnSpc>
              <a:spcBef>
                <a:spcPts val="0"/>
              </a:spcBef>
              <a:buClr>
                <a:schemeClr val="dk1"/>
              </a:buClr>
              <a:buSzPct val="91666"/>
              <a:buFont typeface="Arial"/>
              <a:buNone/>
            </a:pPr>
            <a:r>
              <a:rPr lang="en" sz="1200" u="sng">
                <a:solidFill>
                  <a:srgbClr val="FFFFFF"/>
                </a:solidFill>
                <a:latin typeface="Arial"/>
                <a:ea typeface="Arial"/>
                <a:cs typeface="Arial"/>
                <a:sym typeface="Arial"/>
              </a:rPr>
              <a:t>Total: $6.46</a:t>
            </a:r>
          </a:p>
          <a:p>
            <a:pPr>
              <a:spcBef>
                <a:spcPts val="0"/>
              </a:spcBef>
              <a:buNone/>
            </a:pPr>
            <a:endParaRPr/>
          </a:p>
        </p:txBody>
      </p:sp>
      <p:sp>
        <p:nvSpPr>
          <p:cNvPr id="214" name="Shape 214"/>
          <p:cNvSpPr txBox="1"/>
          <p:nvPr/>
        </p:nvSpPr>
        <p:spPr>
          <a:xfrm>
            <a:off x="2068600" y="989400"/>
            <a:ext cx="1938000" cy="37179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91666"/>
              <a:buFont typeface="Arial"/>
              <a:buNone/>
            </a:pPr>
            <a:r>
              <a:rPr lang="en" sz="1200" i="1">
                <a:solidFill>
                  <a:srgbClr val="B6D7A8"/>
                </a:solidFill>
              </a:rPr>
              <a:t>Tuesday-</a:t>
            </a:r>
          </a:p>
          <a:p>
            <a:pPr lvl="0" rtl="0">
              <a:lnSpc>
                <a:spcPct val="115000"/>
              </a:lnSpc>
              <a:spcBef>
                <a:spcPts val="0"/>
              </a:spcBef>
              <a:buClr>
                <a:schemeClr val="dk1"/>
              </a:buClr>
              <a:buSzPct val="91666"/>
              <a:buFont typeface="Arial"/>
              <a:buNone/>
            </a:pPr>
            <a:r>
              <a:rPr lang="en" sz="1200">
                <a:solidFill>
                  <a:srgbClr val="FFFFFF"/>
                </a:solidFill>
              </a:rPr>
              <a:t>8 oz Coffee </a:t>
            </a:r>
          </a:p>
          <a:p>
            <a:pPr lvl="0" rtl="0">
              <a:lnSpc>
                <a:spcPct val="115000"/>
              </a:lnSpc>
              <a:spcBef>
                <a:spcPts val="0"/>
              </a:spcBef>
              <a:buNone/>
            </a:pPr>
            <a:endParaRPr sz="600">
              <a:solidFill>
                <a:srgbClr val="FFFFFF"/>
              </a:solidFill>
            </a:endParaRPr>
          </a:p>
          <a:p>
            <a:pPr lvl="0" rtl="0">
              <a:lnSpc>
                <a:spcPct val="115000"/>
              </a:lnSpc>
              <a:spcBef>
                <a:spcPts val="0"/>
              </a:spcBef>
              <a:buClr>
                <a:schemeClr val="dk1"/>
              </a:buClr>
              <a:buSzPct val="91666"/>
              <a:buFont typeface="Arial"/>
              <a:buNone/>
            </a:pPr>
            <a:r>
              <a:rPr lang="en" sz="1200">
                <a:solidFill>
                  <a:srgbClr val="FFFFFF"/>
                </a:solidFill>
              </a:rPr>
              <a:t>Breakfast Burrito </a:t>
            </a:r>
          </a:p>
          <a:p>
            <a:pPr lvl="0" rtl="0">
              <a:lnSpc>
                <a:spcPct val="115000"/>
              </a:lnSpc>
              <a:spcBef>
                <a:spcPts val="0"/>
              </a:spcBef>
              <a:buNone/>
            </a:pPr>
            <a:endParaRPr sz="600">
              <a:solidFill>
                <a:srgbClr val="FFFFFF"/>
              </a:solidFill>
            </a:endParaRPr>
          </a:p>
          <a:p>
            <a:pPr lvl="0" rtl="0">
              <a:lnSpc>
                <a:spcPct val="115000"/>
              </a:lnSpc>
              <a:spcBef>
                <a:spcPts val="0"/>
              </a:spcBef>
              <a:buNone/>
            </a:pPr>
            <a:r>
              <a:rPr lang="en" sz="1200">
                <a:solidFill>
                  <a:srgbClr val="FFFFFF"/>
                </a:solidFill>
              </a:rPr>
              <a:t>8 oz Milk (1.49/2)</a:t>
            </a:r>
          </a:p>
          <a:p>
            <a:pPr lvl="0" rtl="0">
              <a:lnSpc>
                <a:spcPct val="115000"/>
              </a:lnSpc>
              <a:spcBef>
                <a:spcPts val="0"/>
              </a:spcBef>
              <a:buNone/>
            </a:pPr>
            <a:endParaRPr sz="600">
              <a:solidFill>
                <a:srgbClr val="FFFFFF"/>
              </a:solidFill>
            </a:endParaRPr>
          </a:p>
          <a:p>
            <a:pPr lvl="0" rtl="0">
              <a:lnSpc>
                <a:spcPct val="115000"/>
              </a:lnSpc>
              <a:spcBef>
                <a:spcPts val="0"/>
              </a:spcBef>
              <a:buClr>
                <a:schemeClr val="dk1"/>
              </a:buClr>
              <a:buSzPct val="91666"/>
              <a:buFont typeface="Arial"/>
              <a:buNone/>
            </a:pPr>
            <a:r>
              <a:rPr lang="en" sz="1200">
                <a:solidFill>
                  <a:srgbClr val="FFFFFF"/>
                </a:solidFill>
              </a:rPr>
              <a:t>Turkey Sandwich with veggies	</a:t>
            </a:r>
          </a:p>
          <a:p>
            <a:pPr lvl="0" rtl="0">
              <a:lnSpc>
                <a:spcPct val="115000"/>
              </a:lnSpc>
              <a:spcBef>
                <a:spcPts val="0"/>
              </a:spcBef>
              <a:buNone/>
            </a:pPr>
            <a:endParaRPr sz="600">
              <a:solidFill>
                <a:srgbClr val="FFFFFF"/>
              </a:solidFill>
            </a:endParaRPr>
          </a:p>
          <a:p>
            <a:pPr lvl="0" rtl="0">
              <a:lnSpc>
                <a:spcPct val="115000"/>
              </a:lnSpc>
              <a:spcBef>
                <a:spcPts val="0"/>
              </a:spcBef>
              <a:buNone/>
            </a:pPr>
            <a:r>
              <a:rPr lang="en" sz="1200">
                <a:solidFill>
                  <a:srgbClr val="FFFFFF"/>
                </a:solidFill>
              </a:rPr>
              <a:t>1 banana </a:t>
            </a:r>
          </a:p>
          <a:p>
            <a:pPr lvl="0" rtl="0">
              <a:lnSpc>
                <a:spcPct val="115000"/>
              </a:lnSpc>
              <a:spcBef>
                <a:spcPts val="0"/>
              </a:spcBef>
              <a:buNone/>
            </a:pPr>
            <a:endParaRPr sz="600">
              <a:solidFill>
                <a:srgbClr val="FFFFFF"/>
              </a:solidFill>
            </a:endParaRPr>
          </a:p>
          <a:p>
            <a:pPr lvl="0" rtl="0">
              <a:lnSpc>
                <a:spcPct val="115000"/>
              </a:lnSpc>
              <a:spcBef>
                <a:spcPts val="0"/>
              </a:spcBef>
              <a:buNone/>
            </a:pPr>
            <a:r>
              <a:rPr lang="en" sz="1200">
                <a:solidFill>
                  <a:srgbClr val="FFFFFF"/>
                </a:solidFill>
              </a:rPr>
              <a:t>Carrots</a:t>
            </a:r>
          </a:p>
          <a:p>
            <a:pPr lvl="0" rtl="0">
              <a:lnSpc>
                <a:spcPct val="115000"/>
              </a:lnSpc>
              <a:spcBef>
                <a:spcPts val="0"/>
              </a:spcBef>
              <a:buNone/>
            </a:pPr>
            <a:endParaRPr sz="600">
              <a:solidFill>
                <a:srgbClr val="FFFFFF"/>
              </a:solidFill>
            </a:endParaRPr>
          </a:p>
          <a:p>
            <a:pPr lvl="0" rtl="0">
              <a:lnSpc>
                <a:spcPct val="115000"/>
              </a:lnSpc>
              <a:spcBef>
                <a:spcPts val="0"/>
              </a:spcBef>
              <a:buNone/>
            </a:pPr>
            <a:r>
              <a:rPr lang="en" sz="1200">
                <a:solidFill>
                  <a:srgbClr val="FFFFFF"/>
                </a:solidFill>
              </a:rPr>
              <a:t>2 T of Hummus </a:t>
            </a:r>
          </a:p>
          <a:p>
            <a:pPr lvl="0" rtl="0">
              <a:lnSpc>
                <a:spcPct val="115000"/>
              </a:lnSpc>
              <a:spcBef>
                <a:spcPts val="0"/>
              </a:spcBef>
              <a:buNone/>
            </a:pPr>
            <a:endParaRPr sz="600">
              <a:solidFill>
                <a:srgbClr val="FFFFFF"/>
              </a:solidFill>
            </a:endParaRPr>
          </a:p>
          <a:p>
            <a:pPr lvl="0" rtl="0">
              <a:lnSpc>
                <a:spcPct val="115000"/>
              </a:lnSpc>
              <a:spcBef>
                <a:spcPts val="0"/>
              </a:spcBef>
              <a:buClr>
                <a:schemeClr val="dk1"/>
              </a:buClr>
              <a:buSzPct val="91666"/>
              <a:buFont typeface="Arial"/>
              <a:buNone/>
            </a:pPr>
            <a:r>
              <a:rPr lang="en" sz="1200">
                <a:solidFill>
                  <a:srgbClr val="FFFFFF"/>
                </a:solidFill>
              </a:rPr>
              <a:t>½ Cup of Peppers</a:t>
            </a:r>
          </a:p>
          <a:p>
            <a:pPr lvl="0" indent="457200" rtl="0">
              <a:lnSpc>
                <a:spcPct val="115000"/>
              </a:lnSpc>
              <a:spcBef>
                <a:spcPts val="0"/>
              </a:spcBef>
              <a:buNone/>
            </a:pPr>
            <a:endParaRPr sz="1200" u="sng">
              <a:solidFill>
                <a:srgbClr val="FFFFFF"/>
              </a:solidFill>
            </a:endParaRPr>
          </a:p>
          <a:p>
            <a:pPr lvl="0" indent="457200" rtl="0">
              <a:lnSpc>
                <a:spcPct val="115000"/>
              </a:lnSpc>
              <a:spcBef>
                <a:spcPts val="0"/>
              </a:spcBef>
              <a:buNone/>
            </a:pPr>
            <a:endParaRPr sz="1800" u="sng">
              <a:solidFill>
                <a:srgbClr val="FFFFFF"/>
              </a:solidFill>
            </a:endParaRPr>
          </a:p>
          <a:p>
            <a:pPr marL="0" lvl="0" indent="0" algn="ctr" rtl="0">
              <a:lnSpc>
                <a:spcPct val="115000"/>
              </a:lnSpc>
              <a:spcBef>
                <a:spcPts val="0"/>
              </a:spcBef>
              <a:buClr>
                <a:schemeClr val="dk1"/>
              </a:buClr>
              <a:buSzPct val="91666"/>
              <a:buFont typeface="Arial"/>
              <a:buNone/>
            </a:pPr>
            <a:r>
              <a:rPr lang="en" sz="1200" u="sng">
                <a:solidFill>
                  <a:srgbClr val="FFFFFF"/>
                </a:solidFill>
              </a:rPr>
              <a:t>Total: $5.77</a:t>
            </a:r>
          </a:p>
        </p:txBody>
      </p:sp>
      <p:sp>
        <p:nvSpPr>
          <p:cNvPr id="215" name="Shape 215"/>
          <p:cNvSpPr txBox="1"/>
          <p:nvPr/>
        </p:nvSpPr>
        <p:spPr>
          <a:xfrm>
            <a:off x="3960025" y="989400"/>
            <a:ext cx="1686600" cy="35259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91666"/>
              <a:buFont typeface="Arial"/>
              <a:buNone/>
            </a:pPr>
            <a:r>
              <a:rPr lang="en" sz="1200" i="1">
                <a:solidFill>
                  <a:srgbClr val="B6D7A8"/>
                </a:solidFill>
              </a:rPr>
              <a:t>Wednesday-</a:t>
            </a:r>
          </a:p>
          <a:p>
            <a:pPr marL="0" lvl="0" indent="0" rtl="0">
              <a:lnSpc>
                <a:spcPct val="115000"/>
              </a:lnSpc>
              <a:spcBef>
                <a:spcPts val="0"/>
              </a:spcBef>
              <a:buClr>
                <a:schemeClr val="dk1"/>
              </a:buClr>
              <a:buSzPct val="91666"/>
              <a:buFont typeface="Arial"/>
              <a:buNone/>
            </a:pPr>
            <a:r>
              <a:rPr lang="en" sz="1200">
                <a:solidFill>
                  <a:srgbClr val="FFFFFF"/>
                </a:solidFill>
              </a:rPr>
              <a:t>1 Container of Greek Yogurt </a:t>
            </a:r>
          </a:p>
          <a:p>
            <a:pPr lvl="0" rtl="0">
              <a:lnSpc>
                <a:spcPct val="115000"/>
              </a:lnSpc>
              <a:spcBef>
                <a:spcPts val="0"/>
              </a:spcBef>
              <a:buNone/>
            </a:pPr>
            <a:endParaRPr sz="1200">
              <a:solidFill>
                <a:srgbClr val="FFFFFF"/>
              </a:solidFill>
            </a:endParaRPr>
          </a:p>
          <a:p>
            <a:pPr lvl="0" rtl="0">
              <a:lnSpc>
                <a:spcPct val="115000"/>
              </a:lnSpc>
              <a:spcBef>
                <a:spcPts val="0"/>
              </a:spcBef>
              <a:buClr>
                <a:schemeClr val="dk1"/>
              </a:buClr>
              <a:buSzPct val="91666"/>
              <a:buFont typeface="Arial"/>
              <a:buNone/>
            </a:pPr>
            <a:r>
              <a:rPr lang="en" sz="1200">
                <a:solidFill>
                  <a:srgbClr val="FFFFFF"/>
                </a:solidFill>
              </a:rPr>
              <a:t>1 Bottle of Water </a:t>
            </a:r>
          </a:p>
          <a:p>
            <a:pPr lvl="0" rtl="0">
              <a:lnSpc>
                <a:spcPct val="115000"/>
              </a:lnSpc>
              <a:spcBef>
                <a:spcPts val="0"/>
              </a:spcBef>
              <a:buNone/>
            </a:pPr>
            <a:endParaRPr sz="1200">
              <a:solidFill>
                <a:srgbClr val="FFFFFF"/>
              </a:solidFill>
            </a:endParaRPr>
          </a:p>
          <a:p>
            <a:pPr lvl="0" rtl="0">
              <a:lnSpc>
                <a:spcPct val="115000"/>
              </a:lnSpc>
              <a:spcBef>
                <a:spcPts val="0"/>
              </a:spcBef>
              <a:buClr>
                <a:schemeClr val="dk1"/>
              </a:buClr>
              <a:buSzPct val="91666"/>
              <a:buFont typeface="Arial"/>
              <a:buNone/>
            </a:pPr>
            <a:r>
              <a:rPr lang="en" sz="1200">
                <a:solidFill>
                  <a:srgbClr val="FFFFFF"/>
                </a:solidFill>
              </a:rPr>
              <a:t>Salad </a:t>
            </a:r>
          </a:p>
          <a:p>
            <a:pPr lvl="0" rtl="0">
              <a:lnSpc>
                <a:spcPct val="115000"/>
              </a:lnSpc>
              <a:spcBef>
                <a:spcPts val="0"/>
              </a:spcBef>
              <a:buNone/>
            </a:pPr>
            <a:endParaRPr sz="1200">
              <a:solidFill>
                <a:srgbClr val="FFFFFF"/>
              </a:solidFill>
            </a:endParaRPr>
          </a:p>
          <a:p>
            <a:pPr lvl="0" rtl="0">
              <a:lnSpc>
                <a:spcPct val="115000"/>
              </a:lnSpc>
              <a:spcBef>
                <a:spcPts val="0"/>
              </a:spcBef>
              <a:buClr>
                <a:schemeClr val="dk1"/>
              </a:buClr>
              <a:buSzPct val="91666"/>
              <a:buFont typeface="Arial"/>
              <a:buNone/>
            </a:pPr>
            <a:r>
              <a:rPr lang="en" sz="1200">
                <a:solidFill>
                  <a:srgbClr val="FFFFFF"/>
                </a:solidFill>
              </a:rPr>
              <a:t>Oatmeal Bar </a:t>
            </a:r>
          </a:p>
          <a:p>
            <a:pPr lvl="0" rtl="0">
              <a:lnSpc>
                <a:spcPct val="115000"/>
              </a:lnSpc>
              <a:spcBef>
                <a:spcPts val="0"/>
              </a:spcBef>
              <a:buNone/>
            </a:pPr>
            <a:endParaRPr sz="1200">
              <a:solidFill>
                <a:srgbClr val="FFFFFF"/>
              </a:solidFill>
            </a:endParaRPr>
          </a:p>
          <a:p>
            <a:pPr lvl="0" rtl="0">
              <a:lnSpc>
                <a:spcPct val="115000"/>
              </a:lnSpc>
              <a:spcBef>
                <a:spcPts val="0"/>
              </a:spcBef>
              <a:buClr>
                <a:schemeClr val="dk1"/>
              </a:buClr>
              <a:buSzPct val="91666"/>
              <a:buFont typeface="Arial"/>
              <a:buNone/>
            </a:pPr>
            <a:r>
              <a:rPr lang="en" sz="1200">
                <a:solidFill>
                  <a:srgbClr val="FFFFFF"/>
                </a:solidFill>
              </a:rPr>
              <a:t>8 oz Smoothie </a:t>
            </a:r>
          </a:p>
          <a:p>
            <a:pPr marL="0" lvl="0" indent="0" rtl="0">
              <a:lnSpc>
                <a:spcPct val="115000"/>
              </a:lnSpc>
              <a:spcBef>
                <a:spcPts val="0"/>
              </a:spcBef>
              <a:buNone/>
            </a:pPr>
            <a:endParaRPr sz="1200">
              <a:solidFill>
                <a:srgbClr val="FFFFFF"/>
              </a:solidFill>
            </a:endParaRPr>
          </a:p>
          <a:p>
            <a:pPr marL="0" lvl="0" indent="0" rtl="0">
              <a:lnSpc>
                <a:spcPct val="115000"/>
              </a:lnSpc>
              <a:spcBef>
                <a:spcPts val="0"/>
              </a:spcBef>
              <a:buNone/>
            </a:pPr>
            <a:endParaRPr sz="1200">
              <a:solidFill>
                <a:srgbClr val="FFFFFF"/>
              </a:solidFill>
            </a:endParaRPr>
          </a:p>
          <a:p>
            <a:pPr marL="0" lvl="0" indent="0" algn="ctr" rtl="0">
              <a:lnSpc>
                <a:spcPct val="115000"/>
              </a:lnSpc>
              <a:spcBef>
                <a:spcPts val="0"/>
              </a:spcBef>
              <a:buNone/>
            </a:pPr>
            <a:endParaRPr sz="1200" u="sng">
              <a:solidFill>
                <a:srgbClr val="FFFFFF"/>
              </a:solidFill>
            </a:endParaRPr>
          </a:p>
          <a:p>
            <a:pPr marL="0" lvl="0" indent="0" algn="ctr" rtl="0">
              <a:lnSpc>
                <a:spcPct val="115000"/>
              </a:lnSpc>
              <a:spcBef>
                <a:spcPts val="0"/>
              </a:spcBef>
              <a:buNone/>
            </a:pPr>
            <a:endParaRPr sz="1200" u="sng">
              <a:solidFill>
                <a:srgbClr val="FFFFFF"/>
              </a:solidFill>
            </a:endParaRPr>
          </a:p>
          <a:p>
            <a:pPr marL="0" lvl="0" indent="0" algn="ctr" rtl="0">
              <a:lnSpc>
                <a:spcPct val="115000"/>
              </a:lnSpc>
              <a:spcBef>
                <a:spcPts val="0"/>
              </a:spcBef>
              <a:buNone/>
            </a:pPr>
            <a:endParaRPr sz="1200" u="sng">
              <a:solidFill>
                <a:srgbClr val="FFFFFF"/>
              </a:solidFill>
            </a:endParaRPr>
          </a:p>
          <a:p>
            <a:pPr marL="0" lvl="0" indent="0" algn="ctr" rtl="0">
              <a:lnSpc>
                <a:spcPct val="115000"/>
              </a:lnSpc>
              <a:spcBef>
                <a:spcPts val="0"/>
              </a:spcBef>
              <a:buClr>
                <a:schemeClr val="dk1"/>
              </a:buClr>
              <a:buSzPct val="91666"/>
              <a:buFont typeface="Arial"/>
              <a:buNone/>
            </a:pPr>
            <a:r>
              <a:rPr lang="en" sz="1200" u="sng">
                <a:solidFill>
                  <a:srgbClr val="FFFFFF"/>
                </a:solidFill>
              </a:rPr>
              <a:t>Total Cost: $6.42</a:t>
            </a:r>
          </a:p>
        </p:txBody>
      </p:sp>
      <p:sp>
        <p:nvSpPr>
          <p:cNvPr id="216" name="Shape 216"/>
          <p:cNvSpPr txBox="1"/>
          <p:nvPr/>
        </p:nvSpPr>
        <p:spPr>
          <a:xfrm>
            <a:off x="5646675" y="978150"/>
            <a:ext cx="1845000" cy="4072199"/>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91666"/>
              <a:buFont typeface="Arial"/>
              <a:buNone/>
            </a:pPr>
            <a:r>
              <a:rPr lang="en" sz="1200" i="1">
                <a:solidFill>
                  <a:srgbClr val="B6D7A8"/>
                </a:solidFill>
              </a:rPr>
              <a:t>Thursday-</a:t>
            </a:r>
          </a:p>
          <a:p>
            <a:pPr lvl="0" rtl="0">
              <a:lnSpc>
                <a:spcPct val="115000"/>
              </a:lnSpc>
              <a:spcBef>
                <a:spcPts val="0"/>
              </a:spcBef>
              <a:buClr>
                <a:schemeClr val="dk1"/>
              </a:buClr>
              <a:buSzPct val="91666"/>
              <a:buFont typeface="Arial"/>
              <a:buNone/>
            </a:pPr>
            <a:r>
              <a:rPr lang="en" sz="1200">
                <a:solidFill>
                  <a:srgbClr val="FFFFFF"/>
                </a:solidFill>
              </a:rPr>
              <a:t>Pancake Bar</a:t>
            </a:r>
          </a:p>
          <a:p>
            <a:pPr lvl="0" rtl="0">
              <a:lnSpc>
                <a:spcPct val="115000"/>
              </a:lnSpc>
              <a:spcBef>
                <a:spcPts val="0"/>
              </a:spcBef>
              <a:buNone/>
            </a:pPr>
            <a:endParaRPr sz="600">
              <a:solidFill>
                <a:srgbClr val="FFFFFF"/>
              </a:solidFill>
            </a:endParaRPr>
          </a:p>
          <a:p>
            <a:pPr lvl="0" rtl="0">
              <a:lnSpc>
                <a:spcPct val="115000"/>
              </a:lnSpc>
              <a:spcBef>
                <a:spcPts val="0"/>
              </a:spcBef>
              <a:buClr>
                <a:schemeClr val="dk1"/>
              </a:buClr>
              <a:buSzPct val="91666"/>
              <a:buFont typeface="Arial"/>
              <a:buNone/>
            </a:pPr>
            <a:r>
              <a:rPr lang="en" sz="1200">
                <a:solidFill>
                  <a:srgbClr val="FFFFFF"/>
                </a:solidFill>
              </a:rPr>
              <a:t>1 Cup of Tea</a:t>
            </a:r>
          </a:p>
          <a:p>
            <a:pPr marL="0" lvl="0" indent="0" rtl="0">
              <a:lnSpc>
                <a:spcPct val="115000"/>
              </a:lnSpc>
              <a:spcBef>
                <a:spcPts val="0"/>
              </a:spcBef>
              <a:buNone/>
            </a:pPr>
            <a:endParaRPr sz="600">
              <a:solidFill>
                <a:srgbClr val="FFFFFF"/>
              </a:solidFill>
            </a:endParaRPr>
          </a:p>
          <a:p>
            <a:pPr marL="0" lvl="0" indent="0" rtl="0">
              <a:lnSpc>
                <a:spcPct val="115000"/>
              </a:lnSpc>
              <a:spcBef>
                <a:spcPts val="0"/>
              </a:spcBef>
              <a:buClr>
                <a:schemeClr val="dk1"/>
              </a:buClr>
              <a:buSzPct val="91666"/>
              <a:buFont typeface="Arial"/>
              <a:buNone/>
            </a:pPr>
            <a:r>
              <a:rPr lang="en" sz="1200">
                <a:solidFill>
                  <a:srgbClr val="FFFFFF"/>
                </a:solidFill>
              </a:rPr>
              <a:t>1 Container of Greek Yogurt </a:t>
            </a:r>
          </a:p>
          <a:p>
            <a:pPr marL="0" lvl="0" indent="0" rtl="0">
              <a:lnSpc>
                <a:spcPct val="115000"/>
              </a:lnSpc>
              <a:spcBef>
                <a:spcPts val="0"/>
              </a:spcBef>
              <a:buNone/>
            </a:pPr>
            <a:endParaRPr sz="600">
              <a:solidFill>
                <a:srgbClr val="FFFFFF"/>
              </a:solidFill>
            </a:endParaRPr>
          </a:p>
          <a:p>
            <a:pPr marL="0" lvl="0" indent="0" rtl="0">
              <a:lnSpc>
                <a:spcPct val="115000"/>
              </a:lnSpc>
              <a:spcBef>
                <a:spcPts val="0"/>
              </a:spcBef>
              <a:buClr>
                <a:schemeClr val="dk1"/>
              </a:buClr>
              <a:buSzPct val="91666"/>
              <a:buFont typeface="Arial"/>
              <a:buNone/>
            </a:pPr>
            <a:r>
              <a:rPr lang="en" sz="1200">
                <a:solidFill>
                  <a:srgbClr val="FFFFFF"/>
                </a:solidFill>
              </a:rPr>
              <a:t>Quinoa Chili</a:t>
            </a:r>
          </a:p>
          <a:p>
            <a:pPr lvl="0" rtl="0">
              <a:lnSpc>
                <a:spcPct val="115000"/>
              </a:lnSpc>
              <a:spcBef>
                <a:spcPts val="0"/>
              </a:spcBef>
              <a:buNone/>
            </a:pPr>
            <a:endParaRPr sz="600">
              <a:solidFill>
                <a:srgbClr val="FFFFFF"/>
              </a:solidFill>
            </a:endParaRPr>
          </a:p>
          <a:p>
            <a:pPr lvl="0" rtl="0">
              <a:lnSpc>
                <a:spcPct val="115000"/>
              </a:lnSpc>
              <a:spcBef>
                <a:spcPts val="0"/>
              </a:spcBef>
              <a:buNone/>
            </a:pPr>
            <a:r>
              <a:rPr lang="en" sz="1200">
                <a:solidFill>
                  <a:srgbClr val="FFFFFF"/>
                </a:solidFill>
              </a:rPr>
              <a:t>¼ cup of Blueberries </a:t>
            </a:r>
          </a:p>
          <a:p>
            <a:pPr lvl="0" rtl="0">
              <a:lnSpc>
                <a:spcPct val="115000"/>
              </a:lnSpc>
              <a:spcBef>
                <a:spcPts val="0"/>
              </a:spcBef>
              <a:buClr>
                <a:schemeClr val="dk1"/>
              </a:buClr>
              <a:buFont typeface="Arial"/>
              <a:buNone/>
            </a:pPr>
            <a:endParaRPr sz="600">
              <a:solidFill>
                <a:srgbClr val="FFFFFF"/>
              </a:solidFill>
            </a:endParaRPr>
          </a:p>
          <a:p>
            <a:pPr lvl="0" rtl="0">
              <a:lnSpc>
                <a:spcPct val="115000"/>
              </a:lnSpc>
              <a:spcBef>
                <a:spcPts val="0"/>
              </a:spcBef>
              <a:buNone/>
            </a:pPr>
            <a:r>
              <a:rPr lang="en" sz="1200">
                <a:solidFill>
                  <a:srgbClr val="FFFFFF"/>
                </a:solidFill>
              </a:rPr>
              <a:t>½ cup of Granola</a:t>
            </a:r>
          </a:p>
          <a:p>
            <a:pPr lvl="0" rtl="0">
              <a:lnSpc>
                <a:spcPct val="115000"/>
              </a:lnSpc>
              <a:spcBef>
                <a:spcPts val="0"/>
              </a:spcBef>
              <a:buClr>
                <a:schemeClr val="dk1"/>
              </a:buClr>
              <a:buFont typeface="Arial"/>
              <a:buNone/>
            </a:pPr>
            <a:endParaRPr sz="600">
              <a:solidFill>
                <a:srgbClr val="FFFFFF"/>
              </a:solidFill>
            </a:endParaRPr>
          </a:p>
          <a:p>
            <a:pPr lvl="0" rtl="0">
              <a:lnSpc>
                <a:spcPct val="115000"/>
              </a:lnSpc>
              <a:spcBef>
                <a:spcPts val="0"/>
              </a:spcBef>
              <a:buNone/>
            </a:pPr>
            <a:r>
              <a:rPr lang="en" sz="1200">
                <a:solidFill>
                  <a:srgbClr val="FFFFFF"/>
                </a:solidFill>
              </a:rPr>
              <a:t>½ cup of Cottage </a:t>
            </a:r>
          </a:p>
          <a:p>
            <a:pPr lvl="0" rtl="0">
              <a:lnSpc>
                <a:spcPct val="115000"/>
              </a:lnSpc>
              <a:spcBef>
                <a:spcPts val="0"/>
              </a:spcBef>
              <a:buNone/>
            </a:pPr>
            <a:r>
              <a:rPr lang="en" sz="1200">
                <a:solidFill>
                  <a:srgbClr val="FFFFFF"/>
                </a:solidFill>
              </a:rPr>
              <a:t>Cheese</a:t>
            </a:r>
          </a:p>
          <a:p>
            <a:pPr lvl="0" rtl="0">
              <a:lnSpc>
                <a:spcPct val="115000"/>
              </a:lnSpc>
              <a:spcBef>
                <a:spcPts val="0"/>
              </a:spcBef>
              <a:buClr>
                <a:schemeClr val="dk1"/>
              </a:buClr>
              <a:buFont typeface="Arial"/>
              <a:buNone/>
            </a:pPr>
            <a:endParaRPr sz="600">
              <a:solidFill>
                <a:srgbClr val="FFFFFF"/>
              </a:solidFill>
            </a:endParaRPr>
          </a:p>
          <a:p>
            <a:pPr lvl="0" rtl="0">
              <a:lnSpc>
                <a:spcPct val="115000"/>
              </a:lnSpc>
              <a:spcBef>
                <a:spcPts val="0"/>
              </a:spcBef>
              <a:buNone/>
            </a:pPr>
            <a:r>
              <a:rPr lang="en" sz="1200">
                <a:solidFill>
                  <a:srgbClr val="FFFFFF"/>
                </a:solidFill>
              </a:rPr>
              <a:t>1 oz of Almonds </a:t>
            </a:r>
          </a:p>
          <a:p>
            <a:pPr lvl="0" rtl="0">
              <a:lnSpc>
                <a:spcPct val="115000"/>
              </a:lnSpc>
              <a:spcBef>
                <a:spcPts val="0"/>
              </a:spcBef>
              <a:buClr>
                <a:schemeClr val="dk1"/>
              </a:buClr>
              <a:buFont typeface="Arial"/>
              <a:buNone/>
            </a:pPr>
            <a:endParaRPr sz="1800">
              <a:solidFill>
                <a:srgbClr val="FFFFFF"/>
              </a:solidFill>
            </a:endParaRPr>
          </a:p>
          <a:p>
            <a:pPr marL="0" lvl="0" indent="0" algn="ctr" rtl="0">
              <a:lnSpc>
                <a:spcPct val="115000"/>
              </a:lnSpc>
              <a:spcBef>
                <a:spcPts val="0"/>
              </a:spcBef>
              <a:buClr>
                <a:schemeClr val="dk1"/>
              </a:buClr>
              <a:buSzPct val="91666"/>
              <a:buFont typeface="Arial"/>
              <a:buNone/>
            </a:pPr>
            <a:r>
              <a:rPr lang="en" sz="1200" u="sng">
                <a:solidFill>
                  <a:srgbClr val="FFFFFF"/>
                </a:solidFill>
              </a:rPr>
              <a:t>Total Cost: $6.20</a:t>
            </a:r>
          </a:p>
        </p:txBody>
      </p:sp>
      <p:sp>
        <p:nvSpPr>
          <p:cNvPr id="217" name="Shape 217"/>
          <p:cNvSpPr txBox="1"/>
          <p:nvPr/>
        </p:nvSpPr>
        <p:spPr>
          <a:xfrm>
            <a:off x="7268000" y="982050"/>
            <a:ext cx="1751699" cy="36489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91666"/>
              <a:buFont typeface="Arial"/>
              <a:buNone/>
            </a:pPr>
            <a:r>
              <a:rPr lang="en" sz="1200" i="1">
                <a:solidFill>
                  <a:srgbClr val="B6D7A8"/>
                </a:solidFill>
              </a:rPr>
              <a:t>Friday-</a:t>
            </a:r>
          </a:p>
          <a:p>
            <a:pPr marL="0" lvl="0" indent="0" rtl="0">
              <a:lnSpc>
                <a:spcPct val="115000"/>
              </a:lnSpc>
              <a:spcBef>
                <a:spcPts val="0"/>
              </a:spcBef>
              <a:buClr>
                <a:schemeClr val="dk1"/>
              </a:buClr>
              <a:buSzPct val="91666"/>
              <a:buFont typeface="Arial"/>
              <a:buNone/>
            </a:pPr>
            <a:r>
              <a:rPr lang="en" sz="1200">
                <a:solidFill>
                  <a:srgbClr val="FFFFFF"/>
                </a:solidFill>
              </a:rPr>
              <a:t>8 oz Milk </a:t>
            </a:r>
          </a:p>
          <a:p>
            <a:pPr lvl="0" rtl="0">
              <a:lnSpc>
                <a:spcPct val="115000"/>
              </a:lnSpc>
              <a:spcBef>
                <a:spcPts val="0"/>
              </a:spcBef>
              <a:buNone/>
            </a:pPr>
            <a:endParaRPr sz="600">
              <a:solidFill>
                <a:srgbClr val="FFFFFF"/>
              </a:solidFill>
            </a:endParaRPr>
          </a:p>
          <a:p>
            <a:pPr lvl="0" rtl="0">
              <a:lnSpc>
                <a:spcPct val="115000"/>
              </a:lnSpc>
              <a:spcBef>
                <a:spcPts val="0"/>
              </a:spcBef>
              <a:buClr>
                <a:schemeClr val="dk1"/>
              </a:buClr>
              <a:buSzPct val="91666"/>
              <a:buFont typeface="Arial"/>
              <a:buNone/>
            </a:pPr>
            <a:r>
              <a:rPr lang="en" sz="1200">
                <a:solidFill>
                  <a:srgbClr val="FFFFFF"/>
                </a:solidFill>
              </a:rPr>
              <a:t>Breakfast Casserole</a:t>
            </a:r>
          </a:p>
          <a:p>
            <a:pPr lvl="0" rtl="0">
              <a:lnSpc>
                <a:spcPct val="115000"/>
              </a:lnSpc>
              <a:spcBef>
                <a:spcPts val="0"/>
              </a:spcBef>
              <a:buNone/>
            </a:pPr>
            <a:endParaRPr sz="600">
              <a:solidFill>
                <a:srgbClr val="FFFFFF"/>
              </a:solidFill>
            </a:endParaRPr>
          </a:p>
          <a:p>
            <a:pPr lvl="0" rtl="0">
              <a:lnSpc>
                <a:spcPct val="115000"/>
              </a:lnSpc>
              <a:spcBef>
                <a:spcPts val="0"/>
              </a:spcBef>
              <a:buClr>
                <a:schemeClr val="dk1"/>
              </a:buClr>
              <a:buSzPct val="91666"/>
              <a:buFont typeface="Arial"/>
              <a:buNone/>
            </a:pPr>
            <a:r>
              <a:rPr lang="en" sz="1200">
                <a:solidFill>
                  <a:srgbClr val="FFFFFF"/>
                </a:solidFill>
              </a:rPr>
              <a:t>8 oz Smoothie </a:t>
            </a:r>
          </a:p>
          <a:p>
            <a:pPr lvl="0" rtl="0">
              <a:lnSpc>
                <a:spcPct val="115000"/>
              </a:lnSpc>
              <a:spcBef>
                <a:spcPts val="0"/>
              </a:spcBef>
              <a:buNone/>
            </a:pPr>
            <a:endParaRPr sz="600">
              <a:solidFill>
                <a:srgbClr val="FFFFFF"/>
              </a:solidFill>
            </a:endParaRPr>
          </a:p>
          <a:p>
            <a:pPr lvl="0" rtl="0">
              <a:lnSpc>
                <a:spcPct val="115000"/>
              </a:lnSpc>
              <a:spcBef>
                <a:spcPts val="0"/>
              </a:spcBef>
              <a:buClr>
                <a:schemeClr val="dk1"/>
              </a:buClr>
              <a:buSzPct val="91666"/>
              <a:buFont typeface="Arial"/>
              <a:buNone/>
            </a:pPr>
            <a:r>
              <a:rPr lang="en" sz="1200">
                <a:solidFill>
                  <a:srgbClr val="FFFFFF"/>
                </a:solidFill>
              </a:rPr>
              <a:t>1 cup of Apples </a:t>
            </a:r>
          </a:p>
          <a:p>
            <a:pPr lvl="0" rtl="0">
              <a:lnSpc>
                <a:spcPct val="115000"/>
              </a:lnSpc>
              <a:spcBef>
                <a:spcPts val="0"/>
              </a:spcBef>
              <a:buNone/>
            </a:pPr>
            <a:endParaRPr sz="600">
              <a:solidFill>
                <a:srgbClr val="FFFFFF"/>
              </a:solidFill>
            </a:endParaRPr>
          </a:p>
          <a:p>
            <a:pPr lvl="0" rtl="0">
              <a:lnSpc>
                <a:spcPct val="115000"/>
              </a:lnSpc>
              <a:spcBef>
                <a:spcPts val="0"/>
              </a:spcBef>
              <a:buClr>
                <a:schemeClr val="dk1"/>
              </a:buClr>
              <a:buSzPct val="91666"/>
              <a:buFont typeface="Arial"/>
              <a:buNone/>
            </a:pPr>
            <a:r>
              <a:rPr lang="en" sz="1200">
                <a:solidFill>
                  <a:srgbClr val="FFFFFF"/>
                </a:solidFill>
              </a:rPr>
              <a:t>2 Tbsp of Peanut Butter </a:t>
            </a:r>
          </a:p>
          <a:p>
            <a:pPr marL="0" lvl="0" indent="0" rtl="0">
              <a:lnSpc>
                <a:spcPct val="115000"/>
              </a:lnSpc>
              <a:spcBef>
                <a:spcPts val="0"/>
              </a:spcBef>
              <a:buNone/>
            </a:pPr>
            <a:endParaRPr sz="600">
              <a:solidFill>
                <a:srgbClr val="FFFFFF"/>
              </a:solidFill>
            </a:endParaRPr>
          </a:p>
          <a:p>
            <a:pPr marL="0" lvl="0" indent="0" rtl="0">
              <a:lnSpc>
                <a:spcPct val="115000"/>
              </a:lnSpc>
              <a:spcBef>
                <a:spcPts val="0"/>
              </a:spcBef>
              <a:buClr>
                <a:schemeClr val="dk1"/>
              </a:buClr>
              <a:buSzPct val="91666"/>
              <a:buFont typeface="Arial"/>
              <a:buNone/>
            </a:pPr>
            <a:r>
              <a:rPr lang="en" sz="1200">
                <a:solidFill>
                  <a:srgbClr val="FFFFFF"/>
                </a:solidFill>
              </a:rPr>
              <a:t>Shrimp Stir Fry with 2 cups of rice </a:t>
            </a:r>
          </a:p>
          <a:p>
            <a:pPr lvl="0" indent="457200" rtl="0">
              <a:lnSpc>
                <a:spcPct val="115000"/>
              </a:lnSpc>
              <a:spcBef>
                <a:spcPts val="0"/>
              </a:spcBef>
              <a:buClr>
                <a:schemeClr val="dk1"/>
              </a:buClr>
              <a:buFont typeface="Arial"/>
              <a:buNone/>
            </a:pPr>
            <a:endParaRPr sz="1200">
              <a:solidFill>
                <a:schemeClr val="dk1"/>
              </a:solidFill>
            </a:endParaRPr>
          </a:p>
          <a:p>
            <a:pPr marL="0" lvl="0" indent="0" rtl="0">
              <a:lnSpc>
                <a:spcPct val="115000"/>
              </a:lnSpc>
              <a:spcBef>
                <a:spcPts val="0"/>
              </a:spcBef>
              <a:buNone/>
            </a:pPr>
            <a:endParaRPr sz="1800" u="sng">
              <a:solidFill>
                <a:srgbClr val="FFFFFF"/>
              </a:solidFill>
            </a:endParaRPr>
          </a:p>
          <a:p>
            <a:pPr lvl="0" indent="457200" rtl="0">
              <a:lnSpc>
                <a:spcPct val="115000"/>
              </a:lnSpc>
              <a:spcBef>
                <a:spcPts val="0"/>
              </a:spcBef>
              <a:buNone/>
            </a:pPr>
            <a:endParaRPr sz="1200" u="sng">
              <a:solidFill>
                <a:srgbClr val="FFFFFF"/>
              </a:solidFill>
            </a:endParaRPr>
          </a:p>
          <a:p>
            <a:pPr lvl="0" indent="457200" rtl="0">
              <a:lnSpc>
                <a:spcPct val="115000"/>
              </a:lnSpc>
              <a:spcBef>
                <a:spcPts val="0"/>
              </a:spcBef>
              <a:buNone/>
            </a:pPr>
            <a:endParaRPr sz="1200" u="sng">
              <a:solidFill>
                <a:srgbClr val="FFFFFF"/>
              </a:solidFill>
            </a:endParaRPr>
          </a:p>
          <a:p>
            <a:pPr lvl="0" indent="457200" rtl="0">
              <a:lnSpc>
                <a:spcPct val="115000"/>
              </a:lnSpc>
              <a:spcBef>
                <a:spcPts val="0"/>
              </a:spcBef>
              <a:buClr>
                <a:schemeClr val="dk1"/>
              </a:buClr>
              <a:buSzPct val="91666"/>
              <a:buFont typeface="Arial"/>
              <a:buNone/>
            </a:pPr>
            <a:r>
              <a:rPr lang="en" sz="1200" u="sng">
                <a:solidFill>
                  <a:srgbClr val="FFFFFF"/>
                </a:solidFill>
              </a:rPr>
              <a:t>Total: $5.53</a:t>
            </a:r>
          </a:p>
        </p:txBody>
      </p:sp>
      <p:pic>
        <p:nvPicPr>
          <p:cNvPr id="218" name="Shape 218"/>
          <p:cNvPicPr preferRelativeResize="0"/>
          <p:nvPr/>
        </p:nvPicPr>
        <p:blipFill rotWithShape="1">
          <a:blip r:embed="rId3">
            <a:alphaModFix/>
          </a:blip>
          <a:srcRect r="8155"/>
          <a:stretch/>
        </p:blipFill>
        <p:spPr>
          <a:xfrm>
            <a:off x="8582826" y="4656975"/>
            <a:ext cx="561174" cy="486525"/>
          </a:xfrm>
          <a:prstGeom prst="rect">
            <a:avLst/>
          </a:prstGeom>
          <a:noFill/>
          <a:ln>
            <a:noFill/>
          </a:ln>
        </p:spPr>
      </p:pic>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224" name="Shape 224"/>
          <p:cNvPicPr preferRelativeResize="0"/>
          <p:nvPr/>
        </p:nvPicPr>
        <p:blipFill>
          <a:blip r:embed="rId3">
            <a:alphaModFix/>
          </a:blip>
          <a:stretch>
            <a:fillRect/>
          </a:stretch>
        </p:blipFill>
        <p:spPr>
          <a:xfrm>
            <a:off x="9" y="0"/>
            <a:ext cx="3911081" cy="5143499"/>
          </a:xfrm>
          <a:prstGeom prst="rect">
            <a:avLst/>
          </a:prstGeom>
          <a:noFill/>
          <a:ln>
            <a:noFill/>
          </a:ln>
        </p:spPr>
      </p:pic>
      <p:pic>
        <p:nvPicPr>
          <p:cNvPr id="225" name="Shape 225"/>
          <p:cNvPicPr preferRelativeResize="0"/>
          <p:nvPr/>
        </p:nvPicPr>
        <p:blipFill>
          <a:blip r:embed="rId4">
            <a:alphaModFix/>
          </a:blip>
          <a:stretch>
            <a:fillRect/>
          </a:stretch>
        </p:blipFill>
        <p:spPr>
          <a:xfrm>
            <a:off x="3911100" y="0"/>
            <a:ext cx="5232900" cy="5143500"/>
          </a:xfrm>
          <a:prstGeom prst="rect">
            <a:avLst/>
          </a:prstGeom>
          <a:noFill/>
          <a:ln>
            <a:noFill/>
          </a:ln>
        </p:spPr>
      </p:pic>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000"/>
              <a:t>Sample Quantified Recipe: Quinoa Chili</a:t>
            </a:r>
          </a:p>
        </p:txBody>
      </p:sp>
      <p:sp>
        <p:nvSpPr>
          <p:cNvPr id="231" name="Shape 231"/>
          <p:cNvSpPr txBox="1">
            <a:spLocks noGrp="1"/>
          </p:cNvSpPr>
          <p:nvPr>
            <p:ph type="body" idx="1"/>
          </p:nvPr>
        </p:nvSpPr>
        <p:spPr>
          <a:xfrm>
            <a:off x="457200" y="1063375"/>
            <a:ext cx="4108500" cy="39405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sz="1100">
                <a:solidFill>
                  <a:schemeClr val="accent4"/>
                </a:solidFill>
                <a:latin typeface="Arial"/>
                <a:ea typeface="Arial"/>
                <a:cs typeface="Arial"/>
                <a:sym typeface="Arial"/>
              </a:rPr>
              <a:t>Yields 300 servings</a:t>
            </a:r>
          </a:p>
          <a:p>
            <a:pPr lvl="0" rtl="0">
              <a:lnSpc>
                <a:spcPct val="115000"/>
              </a:lnSpc>
              <a:spcBef>
                <a:spcPts val="0"/>
              </a:spcBef>
              <a:buClr>
                <a:schemeClr val="dk1"/>
              </a:buClr>
              <a:buFont typeface="Arial"/>
              <a:buNone/>
            </a:pPr>
            <a:endParaRPr sz="1100" b="1">
              <a:solidFill>
                <a:srgbClr val="FFFFFF"/>
              </a:solidFill>
              <a:latin typeface="Arial"/>
              <a:ea typeface="Arial"/>
              <a:cs typeface="Arial"/>
              <a:sym typeface="Arial"/>
            </a:endParaRPr>
          </a:p>
          <a:p>
            <a:pPr lvl="0" rtl="0">
              <a:lnSpc>
                <a:spcPct val="115000"/>
              </a:lnSpc>
              <a:spcBef>
                <a:spcPts val="0"/>
              </a:spcBef>
              <a:buClr>
                <a:schemeClr val="dk1"/>
              </a:buClr>
              <a:buSzPct val="100000"/>
              <a:buFont typeface="Arial"/>
              <a:buNone/>
            </a:pPr>
            <a:r>
              <a:rPr lang="en" sz="1100" b="1">
                <a:solidFill>
                  <a:srgbClr val="FFFFFF"/>
                </a:solidFill>
                <a:latin typeface="Arial"/>
                <a:ea typeface="Arial"/>
                <a:cs typeface="Arial"/>
                <a:sym typeface="Arial"/>
              </a:rPr>
              <a:t>Ingredients </a:t>
            </a:r>
          </a:p>
          <a:p>
            <a:pPr lvl="0" rtl="0">
              <a:lnSpc>
                <a:spcPct val="115000"/>
              </a:lnSpc>
              <a:spcBef>
                <a:spcPts val="0"/>
              </a:spcBef>
              <a:buClr>
                <a:schemeClr val="dk1"/>
              </a:buClr>
              <a:buSzPct val="100000"/>
              <a:buFont typeface="Arial"/>
              <a:buNone/>
            </a:pPr>
            <a:r>
              <a:rPr lang="en" sz="1100">
                <a:solidFill>
                  <a:srgbClr val="FFFFFF"/>
                </a:solidFill>
                <a:latin typeface="Arial"/>
                <a:ea typeface="Arial"/>
                <a:cs typeface="Arial"/>
                <a:sym typeface="Arial"/>
              </a:rPr>
              <a:t>•</a:t>
            </a:r>
            <a:r>
              <a:rPr lang="en" sz="700">
                <a:solidFill>
                  <a:srgbClr val="FFFFFF"/>
                </a:solidFill>
                <a:latin typeface="Times New Roman"/>
                <a:ea typeface="Times New Roman"/>
                <a:cs typeface="Times New Roman"/>
                <a:sym typeface="Times New Roman"/>
              </a:rPr>
              <a:t>    </a:t>
            </a:r>
            <a:r>
              <a:rPr lang="en" sz="1100">
                <a:solidFill>
                  <a:srgbClr val="FFFFFF"/>
                </a:solidFill>
                <a:latin typeface="Arial"/>
                <a:ea typeface="Arial"/>
                <a:cs typeface="Arial"/>
                <a:sym typeface="Arial"/>
              </a:rPr>
              <a:t>50 cup quinoa</a:t>
            </a:r>
          </a:p>
          <a:p>
            <a:pPr lvl="0" rtl="0">
              <a:lnSpc>
                <a:spcPct val="115000"/>
              </a:lnSpc>
              <a:spcBef>
                <a:spcPts val="0"/>
              </a:spcBef>
              <a:buClr>
                <a:schemeClr val="dk1"/>
              </a:buClr>
              <a:buSzPct val="100000"/>
              <a:buFont typeface="Arial"/>
              <a:buNone/>
            </a:pPr>
            <a:r>
              <a:rPr lang="en" sz="1100">
                <a:solidFill>
                  <a:srgbClr val="FFFFFF"/>
                </a:solidFill>
                <a:latin typeface="Arial"/>
                <a:ea typeface="Arial"/>
                <a:cs typeface="Arial"/>
                <a:sym typeface="Arial"/>
              </a:rPr>
              <a:t>•</a:t>
            </a:r>
            <a:r>
              <a:rPr lang="en" sz="700">
                <a:solidFill>
                  <a:srgbClr val="FFFFFF"/>
                </a:solidFill>
                <a:latin typeface="Times New Roman"/>
                <a:ea typeface="Times New Roman"/>
                <a:cs typeface="Times New Roman"/>
                <a:sym typeface="Times New Roman"/>
              </a:rPr>
              <a:t>    </a:t>
            </a:r>
            <a:r>
              <a:rPr lang="en" sz="1100">
                <a:solidFill>
                  <a:srgbClr val="FFFFFF"/>
                </a:solidFill>
                <a:latin typeface="Arial"/>
                <a:ea typeface="Arial"/>
                <a:cs typeface="Arial"/>
                <a:sym typeface="Arial"/>
              </a:rPr>
              <a:t>3 cups and 2 Tablespoon olive oil</a:t>
            </a:r>
          </a:p>
          <a:p>
            <a:pPr lvl="0" rtl="0">
              <a:lnSpc>
                <a:spcPct val="115000"/>
              </a:lnSpc>
              <a:spcBef>
                <a:spcPts val="0"/>
              </a:spcBef>
              <a:buClr>
                <a:schemeClr val="dk1"/>
              </a:buClr>
              <a:buSzPct val="100000"/>
              <a:buFont typeface="Arial"/>
              <a:buNone/>
            </a:pPr>
            <a:r>
              <a:rPr lang="en" sz="1100">
                <a:solidFill>
                  <a:srgbClr val="FFFFFF"/>
                </a:solidFill>
                <a:latin typeface="Arial"/>
                <a:ea typeface="Arial"/>
                <a:cs typeface="Arial"/>
                <a:sym typeface="Arial"/>
              </a:rPr>
              <a:t>•</a:t>
            </a:r>
            <a:r>
              <a:rPr lang="en" sz="700">
                <a:solidFill>
                  <a:srgbClr val="FFFFFF"/>
                </a:solidFill>
                <a:latin typeface="Times New Roman"/>
                <a:ea typeface="Times New Roman"/>
                <a:cs typeface="Times New Roman"/>
                <a:sym typeface="Times New Roman"/>
              </a:rPr>
              <a:t>    </a:t>
            </a:r>
            <a:r>
              <a:rPr lang="en" sz="1100">
                <a:solidFill>
                  <a:srgbClr val="FFFFFF"/>
                </a:solidFill>
                <a:latin typeface="Arial"/>
                <a:ea typeface="Arial"/>
                <a:cs typeface="Arial"/>
                <a:sym typeface="Arial"/>
              </a:rPr>
              <a:t>150 cloves garlic, minced</a:t>
            </a:r>
          </a:p>
          <a:p>
            <a:pPr lvl="0" rtl="0">
              <a:lnSpc>
                <a:spcPct val="115000"/>
              </a:lnSpc>
              <a:spcBef>
                <a:spcPts val="0"/>
              </a:spcBef>
              <a:buClr>
                <a:schemeClr val="dk1"/>
              </a:buClr>
              <a:buSzPct val="100000"/>
              <a:buFont typeface="Arial"/>
              <a:buNone/>
            </a:pPr>
            <a:r>
              <a:rPr lang="en" sz="1100">
                <a:solidFill>
                  <a:srgbClr val="FFFFFF"/>
                </a:solidFill>
                <a:latin typeface="Arial"/>
                <a:ea typeface="Arial"/>
                <a:cs typeface="Arial"/>
                <a:sym typeface="Arial"/>
              </a:rPr>
              <a:t>•</a:t>
            </a:r>
            <a:r>
              <a:rPr lang="en" sz="700">
                <a:solidFill>
                  <a:srgbClr val="FFFFFF"/>
                </a:solidFill>
                <a:latin typeface="Times New Roman"/>
                <a:ea typeface="Times New Roman"/>
                <a:cs typeface="Times New Roman"/>
                <a:sym typeface="Times New Roman"/>
              </a:rPr>
              <a:t>    </a:t>
            </a:r>
            <a:r>
              <a:rPr lang="en" sz="1100">
                <a:solidFill>
                  <a:srgbClr val="FFFFFF"/>
                </a:solidFill>
                <a:latin typeface="Arial"/>
                <a:ea typeface="Arial"/>
                <a:cs typeface="Arial"/>
                <a:sym typeface="Arial"/>
              </a:rPr>
              <a:t>50 onion, diced</a:t>
            </a:r>
          </a:p>
          <a:p>
            <a:pPr lvl="0" rtl="0">
              <a:lnSpc>
                <a:spcPct val="115000"/>
              </a:lnSpc>
              <a:spcBef>
                <a:spcPts val="0"/>
              </a:spcBef>
              <a:buClr>
                <a:schemeClr val="dk1"/>
              </a:buClr>
              <a:buSzPct val="100000"/>
              <a:buFont typeface="Arial"/>
              <a:buNone/>
            </a:pPr>
            <a:r>
              <a:rPr lang="en" sz="1100">
                <a:solidFill>
                  <a:srgbClr val="FFFFFF"/>
                </a:solidFill>
                <a:latin typeface="Arial"/>
                <a:ea typeface="Arial"/>
                <a:cs typeface="Arial"/>
                <a:sym typeface="Arial"/>
              </a:rPr>
              <a:t>•</a:t>
            </a:r>
            <a:r>
              <a:rPr lang="en" sz="700">
                <a:solidFill>
                  <a:srgbClr val="FFFFFF"/>
                </a:solidFill>
                <a:latin typeface="Times New Roman"/>
                <a:ea typeface="Times New Roman"/>
                <a:cs typeface="Times New Roman"/>
                <a:sym typeface="Times New Roman"/>
              </a:rPr>
              <a:t>    </a:t>
            </a:r>
            <a:r>
              <a:rPr lang="en" sz="1100">
                <a:solidFill>
                  <a:srgbClr val="FFFFFF"/>
                </a:solidFill>
                <a:latin typeface="Arial"/>
                <a:ea typeface="Arial"/>
                <a:cs typeface="Arial"/>
                <a:sym typeface="Arial"/>
              </a:rPr>
              <a:t>15 #10 cans diced tomatoes and 10 oz </a:t>
            </a:r>
          </a:p>
          <a:p>
            <a:pPr lvl="0" rtl="0">
              <a:lnSpc>
                <a:spcPct val="115000"/>
              </a:lnSpc>
              <a:spcBef>
                <a:spcPts val="0"/>
              </a:spcBef>
              <a:buClr>
                <a:schemeClr val="dk1"/>
              </a:buClr>
              <a:buSzPct val="100000"/>
              <a:buFont typeface="Arial"/>
              <a:buNone/>
            </a:pPr>
            <a:r>
              <a:rPr lang="en" sz="1100">
                <a:solidFill>
                  <a:srgbClr val="FFFFFF"/>
                </a:solidFill>
                <a:latin typeface="Arial"/>
                <a:ea typeface="Arial"/>
                <a:cs typeface="Arial"/>
                <a:sym typeface="Arial"/>
              </a:rPr>
              <a:t>•</a:t>
            </a:r>
            <a:r>
              <a:rPr lang="en" sz="700">
                <a:solidFill>
                  <a:srgbClr val="FFFFFF"/>
                </a:solidFill>
                <a:latin typeface="Times New Roman"/>
                <a:ea typeface="Times New Roman"/>
                <a:cs typeface="Times New Roman"/>
                <a:sym typeface="Times New Roman"/>
              </a:rPr>
              <a:t>    </a:t>
            </a:r>
            <a:r>
              <a:rPr lang="en" sz="1100">
                <a:solidFill>
                  <a:srgbClr val="FFFFFF"/>
                </a:solidFill>
                <a:latin typeface="Arial"/>
                <a:ea typeface="Arial"/>
                <a:cs typeface="Arial"/>
                <a:sym typeface="Arial"/>
              </a:rPr>
              <a:t>7 #10 cans tomato sauce and 78 oz</a:t>
            </a:r>
          </a:p>
          <a:p>
            <a:pPr lvl="0" rtl="0">
              <a:lnSpc>
                <a:spcPct val="115000"/>
              </a:lnSpc>
              <a:spcBef>
                <a:spcPts val="0"/>
              </a:spcBef>
              <a:buClr>
                <a:schemeClr val="dk1"/>
              </a:buClr>
              <a:buSzPct val="100000"/>
              <a:buFont typeface="Arial"/>
              <a:buNone/>
            </a:pPr>
            <a:r>
              <a:rPr lang="en" sz="1100">
                <a:solidFill>
                  <a:srgbClr val="FFFFFF"/>
                </a:solidFill>
                <a:latin typeface="Arial"/>
                <a:ea typeface="Arial"/>
                <a:cs typeface="Arial"/>
                <a:sym typeface="Arial"/>
              </a:rPr>
              <a:t>•</a:t>
            </a:r>
            <a:r>
              <a:rPr lang="en" sz="700">
                <a:solidFill>
                  <a:srgbClr val="FFFFFF"/>
                </a:solidFill>
                <a:latin typeface="Times New Roman"/>
                <a:ea typeface="Times New Roman"/>
                <a:cs typeface="Times New Roman"/>
                <a:sym typeface="Times New Roman"/>
              </a:rPr>
              <a:t>    </a:t>
            </a:r>
            <a:r>
              <a:rPr lang="en" sz="1100">
                <a:solidFill>
                  <a:srgbClr val="FFFFFF"/>
                </a:solidFill>
                <a:latin typeface="Arial"/>
                <a:ea typeface="Arial"/>
                <a:cs typeface="Arial"/>
                <a:sym typeface="Arial"/>
              </a:rPr>
              <a:t>2 #10 cans diced green chiles and 33 oz</a:t>
            </a:r>
          </a:p>
          <a:p>
            <a:pPr lvl="0" rtl="0">
              <a:lnSpc>
                <a:spcPct val="115000"/>
              </a:lnSpc>
              <a:spcBef>
                <a:spcPts val="0"/>
              </a:spcBef>
              <a:buClr>
                <a:schemeClr val="dk1"/>
              </a:buClr>
              <a:buSzPct val="100000"/>
              <a:buFont typeface="Arial"/>
              <a:buNone/>
            </a:pPr>
            <a:r>
              <a:rPr lang="en" sz="1100">
                <a:solidFill>
                  <a:srgbClr val="FFFFFF"/>
                </a:solidFill>
                <a:latin typeface="Arial"/>
                <a:ea typeface="Arial"/>
                <a:cs typeface="Arial"/>
                <a:sym typeface="Arial"/>
              </a:rPr>
              <a:t>•</a:t>
            </a:r>
            <a:r>
              <a:rPr lang="en" sz="700">
                <a:solidFill>
                  <a:srgbClr val="FFFFFF"/>
                </a:solidFill>
                <a:latin typeface="Times New Roman"/>
                <a:ea typeface="Times New Roman"/>
                <a:cs typeface="Times New Roman"/>
                <a:sym typeface="Times New Roman"/>
              </a:rPr>
              <a:t>    </a:t>
            </a:r>
            <a:r>
              <a:rPr lang="en" sz="1100">
                <a:solidFill>
                  <a:srgbClr val="FFFFFF"/>
                </a:solidFill>
                <a:latin typeface="Arial"/>
                <a:ea typeface="Arial"/>
                <a:cs typeface="Arial"/>
                <a:sym typeface="Arial"/>
              </a:rPr>
              <a:t>4 1/2 cups and 3 tablespoons chili powder, or more, to taste</a:t>
            </a:r>
          </a:p>
          <a:p>
            <a:pPr lvl="0" rtl="0">
              <a:lnSpc>
                <a:spcPct val="115000"/>
              </a:lnSpc>
              <a:spcBef>
                <a:spcPts val="0"/>
              </a:spcBef>
              <a:buClr>
                <a:schemeClr val="dk1"/>
              </a:buClr>
              <a:buSzPct val="100000"/>
              <a:buFont typeface="Arial"/>
              <a:buNone/>
            </a:pPr>
            <a:r>
              <a:rPr lang="en" sz="1100">
                <a:solidFill>
                  <a:srgbClr val="FFFFFF"/>
                </a:solidFill>
                <a:latin typeface="Arial"/>
                <a:ea typeface="Arial"/>
                <a:cs typeface="Arial"/>
                <a:sym typeface="Arial"/>
              </a:rPr>
              <a:t>•</a:t>
            </a:r>
            <a:r>
              <a:rPr lang="en" sz="700">
                <a:solidFill>
                  <a:srgbClr val="FFFFFF"/>
                </a:solidFill>
                <a:latin typeface="Times New Roman"/>
                <a:ea typeface="Times New Roman"/>
                <a:cs typeface="Times New Roman"/>
                <a:sym typeface="Times New Roman"/>
              </a:rPr>
              <a:t>    </a:t>
            </a:r>
            <a:r>
              <a:rPr lang="en" sz="1100">
                <a:solidFill>
                  <a:srgbClr val="FFFFFF"/>
                </a:solidFill>
                <a:latin typeface="Arial"/>
                <a:ea typeface="Arial"/>
                <a:cs typeface="Arial"/>
                <a:sym typeface="Arial"/>
              </a:rPr>
              <a:t>33 Tablespoons and 1 teaspoons cumin</a:t>
            </a:r>
          </a:p>
          <a:p>
            <a:pPr lvl="0" rtl="0">
              <a:lnSpc>
                <a:spcPct val="115000"/>
              </a:lnSpc>
              <a:spcBef>
                <a:spcPts val="0"/>
              </a:spcBef>
              <a:buClr>
                <a:schemeClr val="dk1"/>
              </a:buClr>
              <a:buSzPct val="100000"/>
              <a:buFont typeface="Arial"/>
              <a:buNone/>
            </a:pPr>
            <a:r>
              <a:rPr lang="en" sz="1100">
                <a:solidFill>
                  <a:srgbClr val="FFFFFF"/>
                </a:solidFill>
                <a:latin typeface="Arial"/>
                <a:ea typeface="Arial"/>
                <a:cs typeface="Arial"/>
                <a:sym typeface="Arial"/>
              </a:rPr>
              <a:t>•</a:t>
            </a:r>
            <a:r>
              <a:rPr lang="en" sz="700">
                <a:solidFill>
                  <a:srgbClr val="FFFFFF"/>
                </a:solidFill>
                <a:latin typeface="Times New Roman"/>
                <a:ea typeface="Times New Roman"/>
                <a:cs typeface="Times New Roman"/>
                <a:sym typeface="Times New Roman"/>
              </a:rPr>
              <a:t>    </a:t>
            </a:r>
            <a:r>
              <a:rPr lang="en" sz="1100">
                <a:solidFill>
                  <a:srgbClr val="FFFFFF"/>
                </a:solidFill>
                <a:latin typeface="Arial"/>
                <a:ea typeface="Arial"/>
                <a:cs typeface="Arial"/>
                <a:sym typeface="Arial"/>
              </a:rPr>
              <a:t>1 ¼ cup paprika</a:t>
            </a:r>
          </a:p>
          <a:p>
            <a:pPr lvl="0" rtl="0">
              <a:lnSpc>
                <a:spcPct val="115000"/>
              </a:lnSpc>
              <a:spcBef>
                <a:spcPts val="0"/>
              </a:spcBef>
              <a:buClr>
                <a:schemeClr val="dk1"/>
              </a:buClr>
              <a:buSzPct val="100000"/>
              <a:buFont typeface="Arial"/>
              <a:buNone/>
            </a:pPr>
            <a:r>
              <a:rPr lang="en" sz="1100">
                <a:solidFill>
                  <a:srgbClr val="FFFFFF"/>
                </a:solidFill>
                <a:latin typeface="Arial"/>
                <a:ea typeface="Arial"/>
                <a:cs typeface="Arial"/>
                <a:sym typeface="Arial"/>
              </a:rPr>
              <a:t>•</a:t>
            </a:r>
            <a:r>
              <a:rPr lang="en" sz="700">
                <a:solidFill>
                  <a:srgbClr val="FFFFFF"/>
                </a:solidFill>
                <a:latin typeface="Times New Roman"/>
                <a:ea typeface="Times New Roman"/>
                <a:cs typeface="Times New Roman"/>
                <a:sym typeface="Times New Roman"/>
              </a:rPr>
              <a:t>    </a:t>
            </a:r>
            <a:r>
              <a:rPr lang="en" sz="1100">
                <a:solidFill>
                  <a:srgbClr val="FFFFFF"/>
                </a:solidFill>
                <a:latin typeface="Arial"/>
                <a:ea typeface="Arial"/>
                <a:cs typeface="Arial"/>
                <a:sym typeface="Arial"/>
              </a:rPr>
              <a:t>1 ¼ cup sugar</a:t>
            </a:r>
          </a:p>
          <a:p>
            <a:pPr lvl="0" rtl="0">
              <a:lnSpc>
                <a:spcPct val="115000"/>
              </a:lnSpc>
              <a:spcBef>
                <a:spcPts val="0"/>
              </a:spcBef>
              <a:buClr>
                <a:schemeClr val="dk1"/>
              </a:buClr>
              <a:buSzPct val="100000"/>
              <a:buFont typeface="Arial"/>
              <a:buNone/>
            </a:pPr>
            <a:r>
              <a:rPr lang="en" sz="1100">
                <a:solidFill>
                  <a:srgbClr val="FFFFFF"/>
                </a:solidFill>
                <a:latin typeface="Arial"/>
                <a:ea typeface="Arial"/>
                <a:cs typeface="Arial"/>
                <a:sym typeface="Arial"/>
              </a:rPr>
              <a:t>•</a:t>
            </a:r>
            <a:r>
              <a:rPr lang="en" sz="700">
                <a:solidFill>
                  <a:srgbClr val="FFFFFF"/>
                </a:solidFill>
                <a:latin typeface="Times New Roman"/>
                <a:ea typeface="Times New Roman"/>
                <a:cs typeface="Times New Roman"/>
                <a:sym typeface="Times New Roman"/>
              </a:rPr>
              <a:t>    </a:t>
            </a:r>
            <a:r>
              <a:rPr lang="en" sz="1100">
                <a:solidFill>
                  <a:srgbClr val="FFFFFF"/>
                </a:solidFill>
                <a:latin typeface="Arial"/>
                <a:ea typeface="Arial"/>
                <a:cs typeface="Arial"/>
                <a:sym typeface="Arial"/>
              </a:rPr>
              <a:t>1/2 cup and 1 teaspoon cayenne pepper</a:t>
            </a:r>
          </a:p>
          <a:p>
            <a:pPr lvl="0" rtl="0">
              <a:lnSpc>
                <a:spcPct val="115000"/>
              </a:lnSpc>
              <a:spcBef>
                <a:spcPts val="0"/>
              </a:spcBef>
              <a:buClr>
                <a:schemeClr val="dk1"/>
              </a:buClr>
              <a:buSzPct val="100000"/>
              <a:buFont typeface="Arial"/>
              <a:buNone/>
            </a:pPr>
            <a:r>
              <a:rPr lang="en" sz="1100">
                <a:solidFill>
                  <a:srgbClr val="FFFFFF"/>
                </a:solidFill>
                <a:latin typeface="Arial"/>
                <a:ea typeface="Arial"/>
                <a:cs typeface="Arial"/>
                <a:sym typeface="Arial"/>
              </a:rPr>
              <a:t>•</a:t>
            </a:r>
            <a:r>
              <a:rPr lang="en" sz="700">
                <a:solidFill>
                  <a:srgbClr val="FFFFFF"/>
                </a:solidFill>
                <a:latin typeface="Times New Roman"/>
                <a:ea typeface="Times New Roman"/>
                <a:cs typeface="Times New Roman"/>
                <a:sym typeface="Times New Roman"/>
              </a:rPr>
              <a:t>    </a:t>
            </a:r>
            <a:r>
              <a:rPr lang="en" sz="1100">
                <a:solidFill>
                  <a:srgbClr val="FFFFFF"/>
                </a:solidFill>
                <a:latin typeface="Arial"/>
                <a:ea typeface="Arial"/>
                <a:cs typeface="Arial"/>
                <a:sym typeface="Arial"/>
              </a:rPr>
              <a:t>1/2  cup and 1 teaspoon ground coriander</a:t>
            </a:r>
          </a:p>
          <a:p>
            <a:pPr lvl="0" rtl="0">
              <a:lnSpc>
                <a:spcPct val="115000"/>
              </a:lnSpc>
              <a:spcBef>
                <a:spcPts val="0"/>
              </a:spcBef>
              <a:buClr>
                <a:schemeClr val="dk1"/>
              </a:buClr>
              <a:buSzPct val="100000"/>
              <a:buFont typeface="Arial"/>
              <a:buNone/>
            </a:pPr>
            <a:r>
              <a:rPr lang="en" sz="1100">
                <a:solidFill>
                  <a:srgbClr val="FFFFFF"/>
                </a:solidFill>
                <a:latin typeface="Arial"/>
                <a:ea typeface="Arial"/>
                <a:cs typeface="Arial"/>
                <a:sym typeface="Arial"/>
              </a:rPr>
              <a:t>•</a:t>
            </a:r>
            <a:r>
              <a:rPr lang="en" sz="700">
                <a:solidFill>
                  <a:srgbClr val="FFFFFF"/>
                </a:solidFill>
                <a:latin typeface="Times New Roman"/>
                <a:ea typeface="Times New Roman"/>
                <a:cs typeface="Times New Roman"/>
                <a:sym typeface="Times New Roman"/>
              </a:rPr>
              <a:t>    </a:t>
            </a:r>
            <a:r>
              <a:rPr lang="en" sz="1100">
                <a:solidFill>
                  <a:srgbClr val="FFFFFF"/>
                </a:solidFill>
                <a:latin typeface="Arial"/>
                <a:ea typeface="Arial"/>
                <a:cs typeface="Arial"/>
                <a:sym typeface="Arial"/>
              </a:rPr>
              <a:t>Kosher salt and freshly ground black pepper, to taste</a:t>
            </a:r>
          </a:p>
          <a:p>
            <a:pPr lvl="0" rtl="0">
              <a:lnSpc>
                <a:spcPct val="115000"/>
              </a:lnSpc>
              <a:spcBef>
                <a:spcPts val="0"/>
              </a:spcBef>
              <a:buClr>
                <a:schemeClr val="dk1"/>
              </a:buClr>
              <a:buSzPct val="100000"/>
              <a:buFont typeface="Arial"/>
              <a:buNone/>
            </a:pPr>
            <a:r>
              <a:rPr lang="en" sz="1100">
                <a:solidFill>
                  <a:srgbClr val="FFFFFF"/>
                </a:solidFill>
                <a:latin typeface="Arial"/>
                <a:ea typeface="Arial"/>
                <a:cs typeface="Arial"/>
                <a:sym typeface="Arial"/>
              </a:rPr>
              <a:t>•</a:t>
            </a:r>
            <a:r>
              <a:rPr lang="en" sz="700">
                <a:solidFill>
                  <a:srgbClr val="FFFFFF"/>
                </a:solidFill>
                <a:latin typeface="Times New Roman"/>
                <a:ea typeface="Times New Roman"/>
                <a:cs typeface="Times New Roman"/>
                <a:sym typeface="Times New Roman"/>
              </a:rPr>
              <a:t>    </a:t>
            </a:r>
            <a:r>
              <a:rPr lang="en" sz="1100">
                <a:solidFill>
                  <a:srgbClr val="FFFFFF"/>
                </a:solidFill>
                <a:latin typeface="Arial"/>
                <a:ea typeface="Arial"/>
                <a:cs typeface="Arial"/>
                <a:sym typeface="Arial"/>
              </a:rPr>
              <a:t>7 #10 cans kidney beans and 78 ounces (drained and rinsed)</a:t>
            </a:r>
          </a:p>
          <a:p>
            <a:pPr lvl="0" rtl="0">
              <a:lnSpc>
                <a:spcPct val="115000"/>
              </a:lnSpc>
              <a:spcBef>
                <a:spcPts val="0"/>
              </a:spcBef>
              <a:buClr>
                <a:schemeClr val="dk1"/>
              </a:buClr>
              <a:buSzPct val="100000"/>
              <a:buFont typeface="Arial"/>
              <a:buNone/>
            </a:pPr>
            <a:r>
              <a:rPr lang="en" sz="1100">
                <a:solidFill>
                  <a:srgbClr val="FFFFFF"/>
                </a:solidFill>
                <a:latin typeface="Arial"/>
                <a:ea typeface="Arial"/>
                <a:cs typeface="Arial"/>
                <a:sym typeface="Arial"/>
              </a:rPr>
              <a:t>•</a:t>
            </a:r>
            <a:r>
              <a:rPr lang="en" sz="700">
                <a:solidFill>
                  <a:srgbClr val="FFFFFF"/>
                </a:solidFill>
                <a:latin typeface="Times New Roman"/>
                <a:ea typeface="Times New Roman"/>
                <a:cs typeface="Times New Roman"/>
                <a:sym typeface="Times New Roman"/>
              </a:rPr>
              <a:t>    </a:t>
            </a:r>
            <a:r>
              <a:rPr lang="en" sz="1100">
                <a:solidFill>
                  <a:srgbClr val="FFFFFF"/>
                </a:solidFill>
                <a:latin typeface="Arial"/>
                <a:ea typeface="Arial"/>
                <a:cs typeface="Arial"/>
                <a:sym typeface="Arial"/>
              </a:rPr>
              <a:t>7 #10 cans black beans and 78 ounces (drained and rinsed)</a:t>
            </a:r>
          </a:p>
          <a:p>
            <a:pPr lvl="0" rtl="0">
              <a:lnSpc>
                <a:spcPct val="115000"/>
              </a:lnSpc>
              <a:spcBef>
                <a:spcPts val="0"/>
              </a:spcBef>
              <a:buClr>
                <a:schemeClr val="dk1"/>
              </a:buClr>
              <a:buSzPct val="100000"/>
              <a:buFont typeface="Arial"/>
              <a:buNone/>
            </a:pPr>
            <a:r>
              <a:rPr lang="en" sz="1100">
                <a:solidFill>
                  <a:srgbClr val="FFFFFF"/>
                </a:solidFill>
                <a:latin typeface="Arial"/>
                <a:ea typeface="Arial"/>
                <a:cs typeface="Arial"/>
                <a:sym typeface="Arial"/>
              </a:rPr>
              <a:t>•</a:t>
            </a:r>
            <a:r>
              <a:rPr lang="en" sz="700">
                <a:solidFill>
                  <a:srgbClr val="FFFFFF"/>
                </a:solidFill>
                <a:latin typeface="Times New Roman"/>
                <a:ea typeface="Times New Roman"/>
                <a:cs typeface="Times New Roman"/>
                <a:sym typeface="Times New Roman"/>
              </a:rPr>
              <a:t>    </a:t>
            </a:r>
            <a:r>
              <a:rPr lang="en" sz="1100">
                <a:solidFill>
                  <a:srgbClr val="FFFFFF"/>
                </a:solidFill>
                <a:latin typeface="Arial"/>
                <a:ea typeface="Arial"/>
                <a:cs typeface="Arial"/>
                <a:sym typeface="Arial"/>
              </a:rPr>
              <a:t>6 # cans corn kernels and 24 ounces </a:t>
            </a:r>
          </a:p>
          <a:p>
            <a:pPr>
              <a:spcBef>
                <a:spcPts val="0"/>
              </a:spcBef>
              <a:buNone/>
            </a:pPr>
            <a:endParaRPr>
              <a:solidFill>
                <a:srgbClr val="FFFFFF"/>
              </a:solidFill>
            </a:endParaRPr>
          </a:p>
        </p:txBody>
      </p:sp>
      <p:sp>
        <p:nvSpPr>
          <p:cNvPr id="232" name="Shape 232"/>
          <p:cNvSpPr txBox="1"/>
          <p:nvPr/>
        </p:nvSpPr>
        <p:spPr>
          <a:xfrm>
            <a:off x="4686925" y="1062250"/>
            <a:ext cx="4202399" cy="3941399"/>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200" b="1">
                <a:solidFill>
                  <a:srgbClr val="FFFFFF"/>
                </a:solidFill>
              </a:rPr>
              <a:t>Instructions</a:t>
            </a:r>
          </a:p>
          <a:p>
            <a:pPr lvl="0" rtl="0">
              <a:lnSpc>
                <a:spcPct val="115000"/>
              </a:lnSpc>
              <a:spcBef>
                <a:spcPts val="0"/>
              </a:spcBef>
              <a:buClr>
                <a:schemeClr val="dk1"/>
              </a:buClr>
              <a:buFont typeface="Arial"/>
              <a:buNone/>
            </a:pPr>
            <a:endParaRPr sz="1200" b="1">
              <a:solidFill>
                <a:srgbClr val="FFFFFF"/>
              </a:solidFill>
            </a:endParaRPr>
          </a:p>
          <a:p>
            <a:pPr lvl="0" rtl="0">
              <a:lnSpc>
                <a:spcPct val="122727"/>
              </a:lnSpc>
              <a:spcBef>
                <a:spcPts val="0"/>
              </a:spcBef>
              <a:buNone/>
            </a:pPr>
            <a:r>
              <a:rPr lang="en" sz="1200">
                <a:solidFill>
                  <a:srgbClr val="FFFFFF"/>
                </a:solidFill>
              </a:rPr>
              <a:t>1.</a:t>
            </a:r>
            <a:r>
              <a:rPr lang="en" sz="700">
                <a:solidFill>
                  <a:srgbClr val="FFFFFF"/>
                </a:solidFill>
                <a:latin typeface="Times New Roman"/>
                <a:ea typeface="Times New Roman"/>
                <a:cs typeface="Times New Roman"/>
                <a:sym typeface="Times New Roman"/>
              </a:rPr>
              <a:t>     </a:t>
            </a:r>
            <a:r>
              <a:rPr lang="en" sz="1200">
                <a:solidFill>
                  <a:srgbClr val="FFFFFF"/>
                </a:solidFill>
              </a:rPr>
              <a:t>In a large saucepan of 6 gallons of water, cook quinoa according to package instructions; set aside.</a:t>
            </a:r>
          </a:p>
          <a:p>
            <a:pPr lvl="0" rtl="0">
              <a:lnSpc>
                <a:spcPct val="122727"/>
              </a:lnSpc>
              <a:spcBef>
                <a:spcPts val="0"/>
              </a:spcBef>
              <a:buNone/>
            </a:pPr>
            <a:r>
              <a:rPr lang="en" sz="1200">
                <a:solidFill>
                  <a:srgbClr val="FFFFFF"/>
                </a:solidFill>
              </a:rPr>
              <a:t>2.</a:t>
            </a:r>
            <a:r>
              <a:rPr lang="en" sz="700">
                <a:solidFill>
                  <a:srgbClr val="FFFFFF"/>
                </a:solidFill>
                <a:latin typeface="Times New Roman"/>
                <a:ea typeface="Times New Roman"/>
                <a:cs typeface="Times New Roman"/>
                <a:sym typeface="Times New Roman"/>
              </a:rPr>
              <a:t>     </a:t>
            </a:r>
            <a:r>
              <a:rPr lang="en" sz="1200">
                <a:solidFill>
                  <a:srgbClr val="FFFFFF"/>
                </a:solidFill>
              </a:rPr>
              <a:t>Heat olive oil in a Dutch oven or large pot over medium high heat. Add garlic and onion, and cook, stirring frequently, until onions have become translucent, about 4-5 minutes.</a:t>
            </a:r>
          </a:p>
          <a:p>
            <a:pPr lvl="0" rtl="0">
              <a:lnSpc>
                <a:spcPct val="122727"/>
              </a:lnSpc>
              <a:spcBef>
                <a:spcPts val="0"/>
              </a:spcBef>
              <a:buNone/>
            </a:pPr>
            <a:r>
              <a:rPr lang="en" sz="1200">
                <a:solidFill>
                  <a:srgbClr val="FFFFFF"/>
                </a:solidFill>
              </a:rPr>
              <a:t>3.</a:t>
            </a:r>
            <a:r>
              <a:rPr lang="en" sz="700">
                <a:solidFill>
                  <a:srgbClr val="FFFFFF"/>
                </a:solidFill>
                <a:latin typeface="Times New Roman"/>
                <a:ea typeface="Times New Roman"/>
                <a:cs typeface="Times New Roman"/>
                <a:sym typeface="Times New Roman"/>
              </a:rPr>
              <a:t>    </a:t>
            </a:r>
            <a:r>
              <a:rPr lang="en" sz="1200">
                <a:solidFill>
                  <a:srgbClr val="FFFFFF"/>
                </a:solidFill>
              </a:rPr>
              <a:t>Stir in quinoa, diced tomatoes, tomato sauce, green chilies, chili powder, cumin, paprika, sugar, cayenne pepper, coriander and 3 gallons of water, making sure to cover most of the ingredients; season with salt and pepper, to taste.</a:t>
            </a:r>
          </a:p>
          <a:p>
            <a:pPr lvl="0" rtl="0">
              <a:lnSpc>
                <a:spcPct val="122727"/>
              </a:lnSpc>
              <a:spcBef>
                <a:spcPts val="0"/>
              </a:spcBef>
              <a:buNone/>
            </a:pPr>
            <a:r>
              <a:rPr lang="en" sz="1200">
                <a:solidFill>
                  <a:srgbClr val="FFFFFF"/>
                </a:solidFill>
              </a:rPr>
              <a:t>4.</a:t>
            </a:r>
            <a:r>
              <a:rPr lang="en" sz="700">
                <a:solidFill>
                  <a:srgbClr val="FFFFFF"/>
                </a:solidFill>
                <a:latin typeface="Times New Roman"/>
                <a:ea typeface="Times New Roman"/>
                <a:cs typeface="Times New Roman"/>
                <a:sym typeface="Times New Roman"/>
              </a:rPr>
              <a:t>     </a:t>
            </a:r>
            <a:r>
              <a:rPr lang="en" sz="1200">
                <a:solidFill>
                  <a:srgbClr val="FFFFFF"/>
                </a:solidFill>
              </a:rPr>
              <a:t>Reduce heat to low; simmer, covered, until thickened, about 45 minutes. Stir in beans, corn, cilantro and lime juice, if using, until heated through, about 5 minutes.</a:t>
            </a:r>
          </a:p>
          <a:p>
            <a:pPr lvl="0" rtl="0">
              <a:lnSpc>
                <a:spcPct val="122727"/>
              </a:lnSpc>
              <a:spcBef>
                <a:spcPts val="0"/>
              </a:spcBef>
              <a:buNone/>
            </a:pPr>
            <a:r>
              <a:rPr lang="en" sz="1200">
                <a:solidFill>
                  <a:srgbClr val="FFFFFF"/>
                </a:solidFill>
              </a:rPr>
              <a:t>5.</a:t>
            </a:r>
            <a:r>
              <a:rPr lang="en" sz="700">
                <a:solidFill>
                  <a:srgbClr val="FFFFFF"/>
                </a:solidFill>
                <a:latin typeface="Times New Roman"/>
                <a:ea typeface="Times New Roman"/>
                <a:cs typeface="Times New Roman"/>
                <a:sym typeface="Times New Roman"/>
              </a:rPr>
              <a:t>     </a:t>
            </a:r>
            <a:r>
              <a:rPr lang="en" sz="1200">
                <a:solidFill>
                  <a:srgbClr val="FFFFFF"/>
                </a:solidFill>
              </a:rPr>
              <a:t>Serve immediately with avocado, if desired.</a:t>
            </a:r>
          </a:p>
          <a:p>
            <a:pPr lvl="0" rtl="0">
              <a:lnSpc>
                <a:spcPct val="115000"/>
              </a:lnSpc>
              <a:spcBef>
                <a:spcPts val="0"/>
              </a:spcBef>
              <a:buClr>
                <a:schemeClr val="dk1"/>
              </a:buClr>
              <a:buFont typeface="Arial"/>
              <a:buNone/>
            </a:pPr>
            <a:endParaRPr sz="1200">
              <a:solidFill>
                <a:srgbClr val="FFFFFF"/>
              </a:solidFill>
            </a:endParaRPr>
          </a:p>
        </p:txBody>
      </p:sp>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Budget &amp; Funding</a:t>
            </a:r>
          </a:p>
        </p:txBody>
      </p:sp>
      <p:sp>
        <p:nvSpPr>
          <p:cNvPr id="238" name="Shape 23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55600" rtl="0">
              <a:spcBef>
                <a:spcPts val="0"/>
              </a:spcBef>
              <a:buClr>
                <a:srgbClr val="FFFFFF"/>
              </a:buClr>
              <a:buSzPct val="100000"/>
              <a:buFont typeface="Arial"/>
              <a:buChar char="●"/>
            </a:pPr>
            <a:r>
              <a:rPr lang="en" sz="2000">
                <a:solidFill>
                  <a:srgbClr val="FFFFFF"/>
                </a:solidFill>
              </a:rPr>
              <a:t>Funds will not be segregated from company contributions and assets</a:t>
            </a:r>
          </a:p>
          <a:p>
            <a:pPr marL="457200" lvl="0" indent="-355600" rtl="0">
              <a:spcBef>
                <a:spcPts val="0"/>
              </a:spcBef>
              <a:buClr>
                <a:srgbClr val="FFFFFF"/>
              </a:buClr>
              <a:buSzPct val="100000"/>
              <a:buFont typeface="Arial"/>
              <a:buChar char="●"/>
            </a:pPr>
            <a:r>
              <a:rPr lang="en" sz="2000">
                <a:solidFill>
                  <a:srgbClr val="FFFFFF"/>
                </a:solidFill>
              </a:rPr>
              <a:t>Project cost will be roughly 2 million dollars</a:t>
            </a:r>
          </a:p>
          <a:p>
            <a:pPr marL="457200" lvl="0" indent="-355600" rtl="0">
              <a:spcBef>
                <a:spcPts val="0"/>
              </a:spcBef>
              <a:buClr>
                <a:srgbClr val="FFFFFF"/>
              </a:buClr>
              <a:buSzPct val="100000"/>
              <a:buFont typeface="Arial"/>
              <a:buChar char="●"/>
            </a:pPr>
            <a:r>
              <a:rPr lang="en" sz="2000">
                <a:solidFill>
                  <a:srgbClr val="FFFFFF"/>
                </a:solidFill>
              </a:rPr>
              <a:t>Payroll is $459,069.00/year or $38,255.75.year</a:t>
            </a:r>
          </a:p>
          <a:p>
            <a:pPr marL="457200" lvl="0" indent="-355600" rtl="0">
              <a:spcBef>
                <a:spcPts val="0"/>
              </a:spcBef>
              <a:buClr>
                <a:srgbClr val="FFFFFF"/>
              </a:buClr>
              <a:buSzPct val="100000"/>
              <a:buFont typeface="Arial"/>
              <a:buChar char="●"/>
            </a:pPr>
            <a:r>
              <a:rPr lang="en" sz="2000">
                <a:solidFill>
                  <a:srgbClr val="FFFFFF"/>
                </a:solidFill>
              </a:rPr>
              <a:t>Food cost is roughly $30,000-$40,000 per month</a:t>
            </a:r>
          </a:p>
          <a:p>
            <a:pPr marL="457200" lvl="0" indent="-355600" rtl="0">
              <a:spcBef>
                <a:spcPts val="0"/>
              </a:spcBef>
              <a:buClr>
                <a:schemeClr val="accent4"/>
              </a:buClr>
              <a:buSzPct val="100000"/>
              <a:buFont typeface="Arial"/>
              <a:buChar char="●"/>
            </a:pPr>
            <a:r>
              <a:rPr lang="en" sz="2000">
                <a:solidFill>
                  <a:schemeClr val="accent4"/>
                </a:solidFill>
              </a:rPr>
              <a:t>Total cost per month is $73,255.75</a:t>
            </a:r>
          </a:p>
          <a:p>
            <a:pPr rtl="0">
              <a:spcBef>
                <a:spcPts val="0"/>
              </a:spcBef>
              <a:buNone/>
            </a:pPr>
            <a:endParaRPr sz="2000">
              <a:solidFill>
                <a:srgbClr val="FFFFFF"/>
              </a:solidFill>
            </a:endParaRPr>
          </a:p>
          <a:p>
            <a:pPr lvl="0">
              <a:spcBef>
                <a:spcPts val="0"/>
              </a:spcBef>
              <a:buNone/>
            </a:pPr>
            <a:r>
              <a:rPr lang="en" sz="2000">
                <a:solidFill>
                  <a:srgbClr val="FFFFFF"/>
                </a:solidFill>
              </a:rPr>
              <a:t>We hope to break even by month three of operation (not including project cost). To do so, </a:t>
            </a:r>
            <a:r>
              <a:rPr lang="en" sz="2000">
                <a:solidFill>
                  <a:schemeClr val="accent4"/>
                </a:solidFill>
              </a:rPr>
              <a:t>we will need the projected 600 customers to spend on average $6.10 per day.</a:t>
            </a:r>
          </a:p>
        </p:txBody>
      </p:sp>
      <p:pic>
        <p:nvPicPr>
          <p:cNvPr id="239" name="Shape 239"/>
          <p:cNvPicPr preferRelativeResize="0"/>
          <p:nvPr/>
        </p:nvPicPr>
        <p:blipFill rotWithShape="1">
          <a:blip r:embed="rId3">
            <a:alphaModFix/>
          </a:blip>
          <a:srcRect r="8155"/>
          <a:stretch/>
        </p:blipFill>
        <p:spPr>
          <a:xfrm>
            <a:off x="8582826" y="4656975"/>
            <a:ext cx="561174" cy="486525"/>
          </a:xfrm>
          <a:prstGeom prst="rect">
            <a:avLst/>
          </a:prstGeom>
          <a:noFill/>
          <a:ln>
            <a:noFill/>
          </a:ln>
        </p:spPr>
      </p:pic>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Staff</a:t>
            </a:r>
          </a:p>
        </p:txBody>
      </p:sp>
      <p:sp>
        <p:nvSpPr>
          <p:cNvPr id="245" name="Shape 24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a:t>1 Head Chef</a:t>
            </a:r>
          </a:p>
          <a:p>
            <a:pPr rtl="0">
              <a:spcBef>
                <a:spcPts val="0"/>
              </a:spcBef>
              <a:buNone/>
            </a:pPr>
            <a:r>
              <a:rPr lang="en"/>
              <a:t>1 General Manager/Food Service Director</a:t>
            </a:r>
          </a:p>
          <a:p>
            <a:pPr rtl="0">
              <a:spcBef>
                <a:spcPts val="0"/>
              </a:spcBef>
              <a:buNone/>
            </a:pPr>
            <a:r>
              <a:rPr lang="en"/>
              <a:t>2 Assistant Managers</a:t>
            </a:r>
          </a:p>
          <a:p>
            <a:pPr rtl="0">
              <a:spcBef>
                <a:spcPts val="0"/>
              </a:spcBef>
              <a:buNone/>
            </a:pPr>
            <a:r>
              <a:rPr lang="en"/>
              <a:t>1 Intern</a:t>
            </a:r>
          </a:p>
          <a:p>
            <a:pPr>
              <a:spcBef>
                <a:spcPts val="0"/>
              </a:spcBef>
              <a:buNone/>
            </a:pPr>
            <a:r>
              <a:rPr lang="en"/>
              <a:t>28 General Employees </a:t>
            </a:r>
          </a:p>
        </p:txBody>
      </p:sp>
      <p:pic>
        <p:nvPicPr>
          <p:cNvPr id="246" name="Shape 246"/>
          <p:cNvPicPr preferRelativeResize="0"/>
          <p:nvPr/>
        </p:nvPicPr>
        <p:blipFill rotWithShape="1">
          <a:blip r:embed="rId3">
            <a:alphaModFix/>
          </a:blip>
          <a:srcRect r="8155"/>
          <a:stretch/>
        </p:blipFill>
        <p:spPr>
          <a:xfrm>
            <a:off x="8582826" y="4656975"/>
            <a:ext cx="561174" cy="486525"/>
          </a:xfrm>
          <a:prstGeom prst="rect">
            <a:avLst/>
          </a:prstGeom>
          <a:noFill/>
          <a:ln>
            <a:noFill/>
          </a:ln>
        </p:spPr>
      </p:pic>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rot="-5400000">
            <a:off x="-3320600" y="348428"/>
            <a:ext cx="8229600" cy="857400"/>
          </a:xfrm>
          <a:prstGeom prst="rect">
            <a:avLst/>
          </a:prstGeom>
        </p:spPr>
        <p:txBody>
          <a:bodyPr lIns="91425" tIns="91425" rIns="91425" bIns="91425" anchor="b" anchorCtr="0">
            <a:noAutofit/>
          </a:bodyPr>
          <a:lstStyle/>
          <a:p>
            <a:pPr>
              <a:spcBef>
                <a:spcPts val="0"/>
              </a:spcBef>
              <a:buNone/>
            </a:pPr>
            <a:r>
              <a:rPr lang="en"/>
              <a:t>Organizational Chart</a:t>
            </a:r>
          </a:p>
        </p:txBody>
      </p:sp>
      <p:pic>
        <p:nvPicPr>
          <p:cNvPr id="252" name="Shape 252"/>
          <p:cNvPicPr preferRelativeResize="0"/>
          <p:nvPr/>
        </p:nvPicPr>
        <p:blipFill>
          <a:blip r:embed="rId3">
            <a:alphaModFix/>
          </a:blip>
          <a:stretch>
            <a:fillRect/>
          </a:stretch>
        </p:blipFill>
        <p:spPr>
          <a:xfrm>
            <a:off x="2082075" y="0"/>
            <a:ext cx="7061925" cy="5143500"/>
          </a:xfrm>
          <a:prstGeom prst="rect">
            <a:avLst/>
          </a:prstGeom>
          <a:noFill/>
          <a:ln>
            <a:noFill/>
          </a:ln>
        </p:spPr>
      </p:pic>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Hiring Process</a:t>
            </a:r>
          </a:p>
        </p:txBody>
      </p:sp>
      <p:sp>
        <p:nvSpPr>
          <p:cNvPr id="258" name="Shape 25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lt1"/>
              </a:buClr>
              <a:buSzPct val="100000"/>
              <a:buFont typeface="Trebuchet MS"/>
              <a:buAutoNum type="arabicPeriod"/>
            </a:pPr>
            <a:r>
              <a:rPr lang="en"/>
              <a:t>Job Postings</a:t>
            </a:r>
          </a:p>
          <a:p>
            <a:pPr marL="457200" lvl="0" indent="-419100" rtl="0">
              <a:spcBef>
                <a:spcPts val="0"/>
              </a:spcBef>
              <a:buClr>
                <a:schemeClr val="lt1"/>
              </a:buClr>
              <a:buSzPct val="100000"/>
              <a:buFont typeface="Trebuchet MS"/>
              <a:buAutoNum type="arabicPeriod"/>
            </a:pPr>
            <a:r>
              <a:rPr lang="en"/>
              <a:t>Interview Process</a:t>
            </a:r>
          </a:p>
          <a:p>
            <a:pPr marL="457200" lvl="0" indent="-419100" rtl="0">
              <a:spcBef>
                <a:spcPts val="0"/>
              </a:spcBef>
              <a:buClr>
                <a:schemeClr val="lt1"/>
              </a:buClr>
              <a:buSzPct val="100000"/>
              <a:buFont typeface="Trebuchet MS"/>
              <a:buAutoNum type="arabicPeriod"/>
            </a:pPr>
            <a:r>
              <a:rPr lang="en"/>
              <a:t>Reference Checks, Criminal Background Checks, Drug and Alcohol Testing</a:t>
            </a:r>
          </a:p>
          <a:p>
            <a:pPr marL="457200" lvl="0" indent="-419100" rtl="0">
              <a:spcBef>
                <a:spcPts val="0"/>
              </a:spcBef>
              <a:buClr>
                <a:schemeClr val="lt1"/>
              </a:buClr>
              <a:buSzPct val="100000"/>
              <a:buFont typeface="Trebuchet MS"/>
              <a:buAutoNum type="arabicPeriod"/>
            </a:pPr>
            <a:r>
              <a:rPr lang="en"/>
              <a:t>Job Offers</a:t>
            </a:r>
          </a:p>
          <a:p>
            <a:pPr marL="457200" lvl="0" indent="-419100">
              <a:spcBef>
                <a:spcPts val="0"/>
              </a:spcBef>
              <a:buClr>
                <a:schemeClr val="lt1"/>
              </a:buClr>
              <a:buSzPct val="100000"/>
              <a:buFont typeface="Trebuchet MS"/>
              <a:buAutoNum type="arabicPeriod"/>
            </a:pPr>
            <a:r>
              <a:rPr lang="en"/>
              <a:t>Accepting/Declining Offer</a:t>
            </a:r>
          </a:p>
        </p:txBody>
      </p:sp>
      <p:pic>
        <p:nvPicPr>
          <p:cNvPr id="259" name="Shape 259"/>
          <p:cNvPicPr preferRelativeResize="0"/>
          <p:nvPr/>
        </p:nvPicPr>
        <p:blipFill rotWithShape="1">
          <a:blip r:embed="rId3">
            <a:alphaModFix/>
          </a:blip>
          <a:srcRect r="8155"/>
          <a:stretch/>
        </p:blipFill>
        <p:spPr>
          <a:xfrm>
            <a:off x="8582826" y="4656975"/>
            <a:ext cx="561174" cy="486525"/>
          </a:xfrm>
          <a:prstGeom prst="rect">
            <a:avLst/>
          </a:prstGeom>
          <a:noFill/>
          <a:ln>
            <a:noFill/>
          </a:ln>
        </p:spPr>
      </p:pic>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rot="-5400000">
            <a:off x="-3083400" y="356224"/>
            <a:ext cx="7227300" cy="1060500"/>
          </a:xfrm>
          <a:prstGeom prst="rect">
            <a:avLst/>
          </a:prstGeom>
        </p:spPr>
        <p:txBody>
          <a:bodyPr lIns="91425" tIns="91425" rIns="91425" bIns="91425" anchor="b" anchorCtr="0">
            <a:noAutofit/>
          </a:bodyPr>
          <a:lstStyle/>
          <a:p>
            <a:pPr>
              <a:spcBef>
                <a:spcPts val="0"/>
              </a:spcBef>
              <a:buNone/>
            </a:pPr>
            <a:r>
              <a:rPr lang="en"/>
              <a:t>Job Description</a:t>
            </a:r>
          </a:p>
        </p:txBody>
      </p:sp>
      <p:pic>
        <p:nvPicPr>
          <p:cNvPr id="265" name="Shape 265"/>
          <p:cNvPicPr preferRelativeResize="0"/>
          <p:nvPr/>
        </p:nvPicPr>
        <p:blipFill>
          <a:blip r:embed="rId3">
            <a:alphaModFix/>
          </a:blip>
          <a:stretch>
            <a:fillRect/>
          </a:stretch>
        </p:blipFill>
        <p:spPr>
          <a:xfrm>
            <a:off x="1845975" y="0"/>
            <a:ext cx="6310649" cy="5143499"/>
          </a:xfrm>
          <a:prstGeom prst="rect">
            <a:avLst/>
          </a:prstGeom>
          <a:noFill/>
          <a:ln>
            <a:noFill/>
          </a:ln>
        </p:spPr>
      </p:pic>
      <p:pic>
        <p:nvPicPr>
          <p:cNvPr id="266" name="Shape 266"/>
          <p:cNvPicPr preferRelativeResize="0"/>
          <p:nvPr/>
        </p:nvPicPr>
        <p:blipFill rotWithShape="1">
          <a:blip r:embed="rId4">
            <a:alphaModFix/>
          </a:blip>
          <a:srcRect r="8155"/>
          <a:stretch/>
        </p:blipFill>
        <p:spPr>
          <a:xfrm>
            <a:off x="7595451" y="4656975"/>
            <a:ext cx="561174" cy="486525"/>
          </a:xfrm>
          <a:prstGeom prst="rect">
            <a:avLst/>
          </a:prstGeom>
          <a:noFill/>
          <a:ln>
            <a:noFill/>
          </a:ln>
        </p:spPr>
      </p:pic>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Basic Menu Concept</a:t>
            </a:r>
          </a:p>
        </p:txBody>
      </p:sp>
      <p:sp>
        <p:nvSpPr>
          <p:cNvPr id="85" name="Shape 85"/>
          <p:cNvSpPr txBox="1">
            <a:spLocks noGrp="1"/>
          </p:cNvSpPr>
          <p:nvPr>
            <p:ph type="body" idx="1"/>
          </p:nvPr>
        </p:nvSpPr>
        <p:spPr>
          <a:xfrm>
            <a:off x="457200" y="1063375"/>
            <a:ext cx="8229600" cy="3725699"/>
          </a:xfrm>
          <a:prstGeom prst="rect">
            <a:avLst/>
          </a:prstGeom>
        </p:spPr>
        <p:txBody>
          <a:bodyPr lIns="91425" tIns="91425" rIns="91425" bIns="91425" anchor="t" anchorCtr="0">
            <a:noAutofit/>
          </a:bodyPr>
          <a:lstStyle/>
          <a:p>
            <a:pPr rtl="0">
              <a:spcBef>
                <a:spcPts val="0"/>
              </a:spcBef>
              <a:buNone/>
            </a:pPr>
            <a:r>
              <a:rPr lang="en" sz="1800">
                <a:solidFill>
                  <a:srgbClr val="FFFFFF"/>
                </a:solidFill>
                <a:latin typeface="Arial"/>
                <a:ea typeface="Arial"/>
                <a:cs typeface="Arial"/>
                <a:sym typeface="Arial"/>
              </a:rPr>
              <a:t>Offering a corporate cafeteria featuring 6 individual stations including: </a:t>
            </a:r>
          </a:p>
          <a:p>
            <a:pPr marL="457200" lvl="0" indent="-342900" rtl="0">
              <a:spcBef>
                <a:spcPts val="0"/>
              </a:spcBef>
              <a:buClr>
                <a:srgbClr val="FFFFFF"/>
              </a:buClr>
              <a:buSzPct val="100000"/>
              <a:buFont typeface="Arial"/>
              <a:buChar char="●"/>
            </a:pPr>
            <a:r>
              <a:rPr lang="en" sz="1800">
                <a:solidFill>
                  <a:srgbClr val="B6D7A8"/>
                </a:solidFill>
                <a:latin typeface="Arial"/>
                <a:ea typeface="Arial"/>
                <a:cs typeface="Arial"/>
                <a:sym typeface="Arial"/>
              </a:rPr>
              <a:t>Wok This Way:</a:t>
            </a:r>
            <a:r>
              <a:rPr lang="en" sz="1800">
                <a:solidFill>
                  <a:srgbClr val="FFFFFF"/>
                </a:solidFill>
                <a:latin typeface="Arial"/>
                <a:ea typeface="Arial"/>
                <a:cs typeface="Arial"/>
                <a:sym typeface="Arial"/>
              </a:rPr>
              <a:t> stir fry and noodle bar</a:t>
            </a:r>
          </a:p>
          <a:p>
            <a:pPr marL="457200" lvl="0" indent="-342900" rtl="0">
              <a:spcBef>
                <a:spcPts val="0"/>
              </a:spcBef>
              <a:buClr>
                <a:srgbClr val="FFFFFF"/>
              </a:buClr>
              <a:buSzPct val="100000"/>
              <a:buFont typeface="Arial"/>
              <a:buChar char="●"/>
            </a:pPr>
            <a:r>
              <a:rPr lang="en" sz="1800">
                <a:solidFill>
                  <a:srgbClr val="B6D7A8"/>
                </a:solidFill>
                <a:latin typeface="Arial"/>
                <a:ea typeface="Arial"/>
                <a:cs typeface="Arial"/>
                <a:sym typeface="Arial"/>
              </a:rPr>
              <a:t>Lunch Box:</a:t>
            </a:r>
            <a:r>
              <a:rPr lang="en" sz="1800">
                <a:solidFill>
                  <a:srgbClr val="FFFFFF"/>
                </a:solidFill>
                <a:latin typeface="Arial"/>
                <a:ea typeface="Arial"/>
                <a:cs typeface="Arial"/>
                <a:sym typeface="Arial"/>
              </a:rPr>
              <a:t> sandwich bar</a:t>
            </a:r>
          </a:p>
          <a:p>
            <a:pPr marL="457200" lvl="0" indent="-342900" rtl="0">
              <a:spcBef>
                <a:spcPts val="0"/>
              </a:spcBef>
              <a:buClr>
                <a:srgbClr val="FFFFFF"/>
              </a:buClr>
              <a:buSzPct val="100000"/>
              <a:buFont typeface="Arial"/>
              <a:buChar char="●"/>
            </a:pPr>
            <a:r>
              <a:rPr lang="en" sz="1800">
                <a:solidFill>
                  <a:srgbClr val="B6D7A8"/>
                </a:solidFill>
                <a:latin typeface="Arial"/>
                <a:ea typeface="Arial"/>
                <a:cs typeface="Arial"/>
                <a:sym typeface="Arial"/>
              </a:rPr>
              <a:t>Chopped:</a:t>
            </a:r>
            <a:r>
              <a:rPr lang="en" sz="1800">
                <a:solidFill>
                  <a:srgbClr val="FFFFFF"/>
                </a:solidFill>
                <a:latin typeface="Arial"/>
                <a:ea typeface="Arial"/>
                <a:cs typeface="Arial"/>
                <a:sym typeface="Arial"/>
              </a:rPr>
              <a:t> soup and salad bar</a:t>
            </a:r>
          </a:p>
          <a:p>
            <a:pPr marL="457200" lvl="0" indent="-342900" rtl="0">
              <a:spcBef>
                <a:spcPts val="0"/>
              </a:spcBef>
              <a:buClr>
                <a:srgbClr val="FFFFFF"/>
              </a:buClr>
              <a:buSzPct val="100000"/>
              <a:buFont typeface="Arial"/>
              <a:buChar char="●"/>
            </a:pPr>
            <a:r>
              <a:rPr lang="en" sz="1800">
                <a:solidFill>
                  <a:srgbClr val="B6D7A8"/>
                </a:solidFill>
                <a:latin typeface="Arial"/>
                <a:ea typeface="Arial"/>
                <a:cs typeface="Arial"/>
                <a:sym typeface="Arial"/>
              </a:rPr>
              <a:t>Rise and Shine:</a:t>
            </a:r>
            <a:r>
              <a:rPr lang="en" sz="1800">
                <a:solidFill>
                  <a:srgbClr val="FFFFFF"/>
                </a:solidFill>
                <a:latin typeface="Arial"/>
                <a:ea typeface="Arial"/>
                <a:cs typeface="Arial"/>
                <a:sym typeface="Arial"/>
              </a:rPr>
              <a:t> hot breakfast bar</a:t>
            </a:r>
          </a:p>
          <a:p>
            <a:pPr marL="457200" lvl="0" indent="-342900" rtl="0">
              <a:spcBef>
                <a:spcPts val="0"/>
              </a:spcBef>
              <a:buClr>
                <a:srgbClr val="FFFFFF"/>
              </a:buClr>
              <a:buSzPct val="100000"/>
              <a:buFont typeface="Arial"/>
              <a:buChar char="●"/>
            </a:pPr>
            <a:r>
              <a:rPr lang="en" sz="1800">
                <a:solidFill>
                  <a:srgbClr val="B6D7A8"/>
                </a:solidFill>
                <a:latin typeface="Arial"/>
                <a:ea typeface="Arial"/>
                <a:cs typeface="Arial"/>
                <a:sym typeface="Arial"/>
              </a:rPr>
              <a:t>Hydration Station:</a:t>
            </a:r>
            <a:r>
              <a:rPr lang="en" sz="1800">
                <a:solidFill>
                  <a:srgbClr val="FFFFFF"/>
                </a:solidFill>
                <a:latin typeface="Arial"/>
                <a:ea typeface="Arial"/>
                <a:cs typeface="Arial"/>
                <a:sym typeface="Arial"/>
              </a:rPr>
              <a:t> drink bar offering coffee, tea, hot chocolate &amp; smoothies</a:t>
            </a:r>
          </a:p>
          <a:p>
            <a:pPr marL="457200" lvl="0" indent="-342900" rtl="0">
              <a:spcBef>
                <a:spcPts val="0"/>
              </a:spcBef>
              <a:buClr>
                <a:srgbClr val="FFFFFF"/>
              </a:buClr>
              <a:buSzPct val="100000"/>
              <a:buFont typeface="Arial"/>
              <a:buChar char="●"/>
            </a:pPr>
            <a:r>
              <a:rPr lang="en" sz="1800">
                <a:solidFill>
                  <a:srgbClr val="B6D7A8"/>
                </a:solidFill>
                <a:latin typeface="Arial"/>
                <a:ea typeface="Arial"/>
                <a:cs typeface="Arial"/>
                <a:sym typeface="Arial"/>
              </a:rPr>
              <a:t>Snack Bar: </a:t>
            </a:r>
            <a:r>
              <a:rPr lang="en" sz="1800">
                <a:solidFill>
                  <a:srgbClr val="FFFFFF"/>
                </a:solidFill>
                <a:latin typeface="Arial"/>
                <a:ea typeface="Arial"/>
                <a:cs typeface="Arial"/>
                <a:sym typeface="Arial"/>
              </a:rPr>
              <a:t>snacks and bottled beverages</a:t>
            </a:r>
          </a:p>
          <a:p>
            <a:pPr rtl="0">
              <a:spcBef>
                <a:spcPts val="0"/>
              </a:spcBef>
              <a:buNone/>
            </a:pPr>
            <a:endParaRPr sz="1800">
              <a:solidFill>
                <a:srgbClr val="FFFFFF"/>
              </a:solidFill>
              <a:latin typeface="Arial"/>
              <a:ea typeface="Arial"/>
              <a:cs typeface="Arial"/>
              <a:sym typeface="Arial"/>
            </a:endParaRPr>
          </a:p>
          <a:p>
            <a:pPr>
              <a:spcBef>
                <a:spcPts val="0"/>
              </a:spcBef>
              <a:buNone/>
            </a:pPr>
            <a:r>
              <a:rPr lang="en" sz="1800">
                <a:solidFill>
                  <a:srgbClr val="FFFFFF"/>
                </a:solidFill>
                <a:latin typeface="Arial"/>
                <a:ea typeface="Arial"/>
                <a:cs typeface="Arial"/>
                <a:sym typeface="Arial"/>
              </a:rPr>
              <a:t>Healthy Hut allows for a huge variety for all customers of </a:t>
            </a:r>
            <a:r>
              <a:rPr lang="en" sz="1800">
                <a:solidFill>
                  <a:schemeClr val="accent4"/>
                </a:solidFill>
                <a:latin typeface="Arial"/>
                <a:ea typeface="Arial"/>
                <a:cs typeface="Arial"/>
                <a:sym typeface="Arial"/>
              </a:rPr>
              <a:t>a la carte fresh food</a:t>
            </a:r>
            <a:r>
              <a:rPr lang="en" sz="1800">
                <a:solidFill>
                  <a:srgbClr val="FFFFFF"/>
                </a:solidFill>
                <a:latin typeface="Arial"/>
                <a:ea typeface="Arial"/>
                <a:cs typeface="Arial"/>
                <a:sym typeface="Arial"/>
              </a:rPr>
              <a:t> and personalized options exactly to one’s preferences.  As a partner with the gym facility </a:t>
            </a:r>
            <a:r>
              <a:rPr lang="en" sz="1800">
                <a:solidFill>
                  <a:schemeClr val="accent4"/>
                </a:solidFill>
                <a:latin typeface="Arial"/>
                <a:ea typeface="Arial"/>
                <a:cs typeface="Arial"/>
                <a:sym typeface="Arial"/>
              </a:rPr>
              <a:t>we encourage a healthy lifestyle and a balanced diet. </a:t>
            </a:r>
            <a:r>
              <a:rPr lang="en" sz="1800">
                <a:solidFill>
                  <a:srgbClr val="FFFFFF"/>
                </a:solidFill>
                <a:latin typeface="Arial"/>
                <a:ea typeface="Arial"/>
                <a:cs typeface="Arial"/>
                <a:sym typeface="Arial"/>
              </a:rPr>
              <a:t> </a:t>
            </a:r>
          </a:p>
        </p:txBody>
      </p:sp>
      <p:pic>
        <p:nvPicPr>
          <p:cNvPr id="86" name="Shape 86"/>
          <p:cNvPicPr preferRelativeResize="0"/>
          <p:nvPr/>
        </p:nvPicPr>
        <p:blipFill rotWithShape="1">
          <a:blip r:embed="rId3">
            <a:alphaModFix/>
          </a:blip>
          <a:srcRect r="8155"/>
          <a:stretch/>
        </p:blipFill>
        <p:spPr>
          <a:xfrm>
            <a:off x="8582826" y="4656975"/>
            <a:ext cx="561174" cy="486525"/>
          </a:xfrm>
          <a:prstGeom prst="rect">
            <a:avLst/>
          </a:prstGeom>
          <a:noFill/>
          <a:ln>
            <a:noFill/>
          </a:ln>
        </p:spPr>
      </p:pic>
    </p:spTree>
  </p:cSld>
  <p:clrMapOvr>
    <a:masterClrMapping/>
  </p:clrMapOvr>
  <p:transition xmlns:p14="http://schemas.microsoft.com/office/powerpoint/2010/mai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Policy: Attendance </a:t>
            </a:r>
          </a:p>
        </p:txBody>
      </p:sp>
      <p:sp>
        <p:nvSpPr>
          <p:cNvPr id="272" name="Shape 27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04800" rtl="0">
              <a:lnSpc>
                <a:spcPct val="154445"/>
              </a:lnSpc>
              <a:spcBef>
                <a:spcPts val="0"/>
              </a:spcBef>
              <a:spcAft>
                <a:spcPts val="800"/>
              </a:spcAft>
              <a:buClr>
                <a:srgbClr val="FFFFFF"/>
              </a:buClr>
              <a:buSzPct val="100000"/>
              <a:buFont typeface="Arial"/>
              <a:buChar char="●"/>
            </a:pPr>
            <a:r>
              <a:rPr lang="en" sz="1200">
                <a:solidFill>
                  <a:srgbClr val="FFFFFF"/>
                </a:solidFill>
                <a:latin typeface="Arial"/>
                <a:ea typeface="Arial"/>
                <a:cs typeface="Arial"/>
                <a:sym typeface="Arial"/>
              </a:rPr>
              <a:t>It is imperative that every employee be present when scheduled to fulfill customer expectations. Regular attendance and punctuality are essential for the smooth operation of this company. </a:t>
            </a:r>
          </a:p>
          <a:p>
            <a:pPr marL="457200" lvl="0" indent="-304800" rtl="0">
              <a:lnSpc>
                <a:spcPct val="154445"/>
              </a:lnSpc>
              <a:spcBef>
                <a:spcPts val="0"/>
              </a:spcBef>
              <a:spcAft>
                <a:spcPts val="800"/>
              </a:spcAft>
              <a:buClr>
                <a:srgbClr val="FFFFFF"/>
              </a:buClr>
              <a:buSzPct val="100000"/>
              <a:buFont typeface="Arial"/>
              <a:buChar char="●"/>
            </a:pPr>
            <a:r>
              <a:rPr lang="en" sz="1200">
                <a:solidFill>
                  <a:srgbClr val="FFFFFF"/>
                </a:solidFill>
                <a:latin typeface="Arial"/>
                <a:ea typeface="Arial"/>
                <a:cs typeface="Arial"/>
                <a:sym typeface="Arial"/>
              </a:rPr>
              <a:t>Vacation and holidays must be scheduled with one’s supervisor in advance (at least 2 days for one or two days; two weeks’ notice for three or more consecutive days). </a:t>
            </a:r>
          </a:p>
          <a:p>
            <a:pPr marL="457200" lvl="0" indent="-304800" rtl="0">
              <a:lnSpc>
                <a:spcPct val="154445"/>
              </a:lnSpc>
              <a:spcBef>
                <a:spcPts val="0"/>
              </a:spcBef>
              <a:spcAft>
                <a:spcPts val="800"/>
              </a:spcAft>
              <a:buClr>
                <a:srgbClr val="FFFFFF"/>
              </a:buClr>
              <a:buSzPct val="100000"/>
              <a:buFont typeface="Arial"/>
              <a:buChar char="●"/>
            </a:pPr>
            <a:r>
              <a:rPr lang="en" sz="1200">
                <a:solidFill>
                  <a:srgbClr val="FFFFFF"/>
                </a:solidFill>
                <a:latin typeface="Arial"/>
                <a:ea typeface="Arial"/>
                <a:cs typeface="Arial"/>
                <a:sym typeface="Arial"/>
              </a:rPr>
              <a:t>The first instance of a no-call/no-show will result in a final written warning. </a:t>
            </a:r>
          </a:p>
          <a:p>
            <a:pPr marL="457200" lvl="0" indent="-304800" rtl="0">
              <a:lnSpc>
                <a:spcPct val="154445"/>
              </a:lnSpc>
              <a:spcBef>
                <a:spcPts val="0"/>
              </a:spcBef>
              <a:spcAft>
                <a:spcPts val="800"/>
              </a:spcAft>
              <a:buClr>
                <a:srgbClr val="FFFFFF"/>
              </a:buClr>
              <a:buSzPct val="100000"/>
              <a:buFont typeface="Arial"/>
              <a:buChar char="●"/>
            </a:pPr>
            <a:r>
              <a:rPr lang="en" sz="1200">
                <a:solidFill>
                  <a:srgbClr val="FFFFFF"/>
                </a:solidFill>
                <a:latin typeface="Arial"/>
                <a:ea typeface="Arial"/>
                <a:cs typeface="Arial"/>
                <a:sym typeface="Arial"/>
              </a:rPr>
              <a:t>The second separate offense may result in termination of employment with no additional disciplinary steps. </a:t>
            </a:r>
          </a:p>
          <a:p>
            <a:pPr marL="457200" lvl="0" indent="-304800" rtl="0">
              <a:lnSpc>
                <a:spcPct val="154445"/>
              </a:lnSpc>
              <a:spcBef>
                <a:spcPts val="0"/>
              </a:spcBef>
              <a:spcAft>
                <a:spcPts val="800"/>
              </a:spcAft>
              <a:buClr>
                <a:srgbClr val="FFFFFF"/>
              </a:buClr>
              <a:buSzPct val="100000"/>
              <a:buFont typeface="Arial"/>
              <a:buChar char="●"/>
            </a:pPr>
            <a:r>
              <a:rPr lang="en" sz="1200">
                <a:solidFill>
                  <a:srgbClr val="FFFFFF"/>
                </a:solidFill>
                <a:latin typeface="Arial"/>
                <a:ea typeface="Arial"/>
                <a:cs typeface="Arial"/>
                <a:sym typeface="Arial"/>
              </a:rPr>
              <a:t>Any no-call/no-show lasting three days is considered job abandonment and will result in immediate termination of employment.  </a:t>
            </a:r>
          </a:p>
          <a:p>
            <a:pPr marL="457200" lvl="0" indent="-304800" rtl="0">
              <a:lnSpc>
                <a:spcPct val="154445"/>
              </a:lnSpc>
              <a:spcBef>
                <a:spcPts val="0"/>
              </a:spcBef>
              <a:spcAft>
                <a:spcPts val="800"/>
              </a:spcAft>
              <a:buClr>
                <a:srgbClr val="FFFFFF"/>
              </a:buClr>
              <a:buSzPct val="100000"/>
              <a:buFont typeface="Arial"/>
              <a:buChar char="●"/>
            </a:pPr>
            <a:r>
              <a:rPr lang="en" sz="1200">
                <a:solidFill>
                  <a:srgbClr val="FFFFFF"/>
                </a:solidFill>
                <a:latin typeface="Arial"/>
                <a:ea typeface="Arial"/>
                <a:cs typeface="Arial"/>
                <a:sym typeface="Arial"/>
              </a:rPr>
              <a:t>Management may consider extenuating circumstances when determining discipline for a no-call/no-show (for instance, if the employee is in a serious accident and is hospitalized) and has the right to exercise discretion in such cases. </a:t>
            </a:r>
          </a:p>
        </p:txBody>
      </p:sp>
      <p:pic>
        <p:nvPicPr>
          <p:cNvPr id="273" name="Shape 273"/>
          <p:cNvPicPr preferRelativeResize="0"/>
          <p:nvPr/>
        </p:nvPicPr>
        <p:blipFill rotWithShape="1">
          <a:blip r:embed="rId3">
            <a:alphaModFix/>
          </a:blip>
          <a:srcRect r="8155"/>
          <a:stretch/>
        </p:blipFill>
        <p:spPr>
          <a:xfrm>
            <a:off x="8582826" y="4656975"/>
            <a:ext cx="561174" cy="486525"/>
          </a:xfrm>
          <a:prstGeom prst="rect">
            <a:avLst/>
          </a:prstGeom>
          <a:noFill/>
          <a:ln>
            <a:noFill/>
          </a:ln>
        </p:spPr>
      </p:pic>
    </p:spTree>
  </p:cSld>
  <p:clrMapOvr>
    <a:masterClrMapping/>
  </p:clrMapOvr>
  <p:transition xmlns:p14="http://schemas.microsoft.com/office/powerpoint/2010/mai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Procedure: Clocking In &amp; Out</a:t>
            </a:r>
          </a:p>
        </p:txBody>
      </p:sp>
      <p:sp>
        <p:nvSpPr>
          <p:cNvPr id="279" name="Shape 27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54445"/>
              </a:lnSpc>
              <a:spcBef>
                <a:spcPts val="0"/>
              </a:spcBef>
              <a:spcAft>
                <a:spcPts val="800"/>
              </a:spcAft>
              <a:buClr>
                <a:schemeClr val="dk1"/>
              </a:buClr>
              <a:buSzPct val="100000"/>
              <a:buFont typeface="Arial"/>
              <a:buNone/>
            </a:pPr>
            <a:r>
              <a:rPr lang="en" sz="1100">
                <a:solidFill>
                  <a:srgbClr val="FFFFFF"/>
                </a:solidFill>
                <a:latin typeface="Arial"/>
                <a:ea typeface="Arial"/>
                <a:cs typeface="Arial"/>
                <a:sym typeface="Arial"/>
              </a:rPr>
              <a:t>Keeping Track of Hours- Clocking In and Out</a:t>
            </a:r>
          </a:p>
          <a:p>
            <a:pPr lvl="0" rtl="0">
              <a:lnSpc>
                <a:spcPct val="150000"/>
              </a:lnSpc>
              <a:spcBef>
                <a:spcPts val="200"/>
              </a:spcBef>
              <a:spcAft>
                <a:spcPts val="200"/>
              </a:spcAft>
              <a:buClr>
                <a:schemeClr val="dk1"/>
              </a:buClr>
              <a:buSzPct val="100000"/>
              <a:buFont typeface="Arial"/>
              <a:buNone/>
            </a:pPr>
            <a:r>
              <a:rPr lang="en" sz="1100">
                <a:solidFill>
                  <a:srgbClr val="FFFFFF"/>
                </a:solidFill>
                <a:latin typeface="Arial"/>
                <a:ea typeface="Arial"/>
                <a:cs typeface="Arial"/>
                <a:sym typeface="Arial"/>
              </a:rPr>
              <a:t>Employees are required to follow established guidelines for recording their actual hours worked.</a:t>
            </a:r>
          </a:p>
          <a:p>
            <a:pPr lvl="0" rtl="0">
              <a:lnSpc>
                <a:spcPct val="150000"/>
              </a:lnSpc>
              <a:spcBef>
                <a:spcPts val="200"/>
              </a:spcBef>
              <a:spcAft>
                <a:spcPts val="200"/>
              </a:spcAft>
              <a:buClr>
                <a:schemeClr val="dk1"/>
              </a:buClr>
              <a:buSzPct val="100000"/>
              <a:buFont typeface="Arial"/>
              <a:buNone/>
            </a:pPr>
            <a:r>
              <a:rPr lang="en" sz="1100">
                <a:solidFill>
                  <a:srgbClr val="FFFFFF"/>
                </a:solidFill>
                <a:latin typeface="Arial"/>
                <a:ea typeface="Arial"/>
                <a:cs typeface="Arial"/>
                <a:sym typeface="Arial"/>
              </a:rPr>
              <a:t>Steps-</a:t>
            </a:r>
          </a:p>
          <a:p>
            <a:pPr marL="457200" lvl="0" indent="-298450" rtl="0">
              <a:lnSpc>
                <a:spcPct val="150000"/>
              </a:lnSpc>
              <a:spcBef>
                <a:spcPts val="200"/>
              </a:spcBef>
              <a:spcAft>
                <a:spcPts val="200"/>
              </a:spcAft>
              <a:buClr>
                <a:srgbClr val="FFFFFF"/>
              </a:buClr>
              <a:buSzPct val="100000"/>
              <a:buFont typeface="Arial"/>
              <a:buAutoNum type="arabicPeriod"/>
            </a:pPr>
            <a:r>
              <a:rPr lang="en" sz="1100">
                <a:solidFill>
                  <a:srgbClr val="FFFFFF"/>
                </a:solidFill>
                <a:latin typeface="Arial"/>
                <a:ea typeface="Arial"/>
                <a:cs typeface="Arial"/>
                <a:sym typeface="Arial"/>
              </a:rPr>
              <a:t>When arriving to work be properly dressed with apron and hat on</a:t>
            </a:r>
          </a:p>
          <a:p>
            <a:pPr marL="457200" lvl="0" indent="-298450" rtl="0">
              <a:lnSpc>
                <a:spcPct val="150000"/>
              </a:lnSpc>
              <a:spcBef>
                <a:spcPts val="200"/>
              </a:spcBef>
              <a:spcAft>
                <a:spcPts val="200"/>
              </a:spcAft>
              <a:buClr>
                <a:srgbClr val="FFFFFF"/>
              </a:buClr>
              <a:buSzPct val="100000"/>
              <a:buFont typeface="Arial"/>
              <a:buAutoNum type="arabicPeriod"/>
            </a:pPr>
            <a:r>
              <a:rPr lang="en" sz="1100">
                <a:solidFill>
                  <a:srgbClr val="FFFFFF"/>
                </a:solidFill>
                <a:latin typeface="Arial"/>
                <a:ea typeface="Arial"/>
                <a:cs typeface="Arial"/>
                <a:sym typeface="Arial"/>
              </a:rPr>
              <a:t>Once properly prepared use employee card and scan at the time clock until it beeps.  The time clock is located directly outside of the managers door. </a:t>
            </a:r>
          </a:p>
          <a:p>
            <a:pPr marL="914400" lvl="1" indent="-298450" rtl="0">
              <a:lnSpc>
                <a:spcPct val="150000"/>
              </a:lnSpc>
              <a:spcBef>
                <a:spcPts val="200"/>
              </a:spcBef>
              <a:spcAft>
                <a:spcPts val="200"/>
              </a:spcAft>
              <a:buClr>
                <a:srgbClr val="FFFFFF"/>
              </a:buClr>
              <a:buSzPct val="100000"/>
              <a:buFont typeface="Arial"/>
              <a:buAutoNum type="arabicPeriod"/>
            </a:pPr>
            <a:r>
              <a:rPr lang="en" sz="1100">
                <a:solidFill>
                  <a:srgbClr val="FFFFFF"/>
                </a:solidFill>
                <a:latin typeface="Arial"/>
                <a:ea typeface="Arial"/>
                <a:cs typeface="Arial"/>
                <a:sym typeface="Arial"/>
              </a:rPr>
              <a:t>If the time clock is functioning properly, do let the manager know and acquire a time sheet from the office, fill out entirely and place in proper section of the binder based on last name </a:t>
            </a:r>
          </a:p>
          <a:p>
            <a:pPr lvl="0" rtl="0">
              <a:lnSpc>
                <a:spcPct val="150000"/>
              </a:lnSpc>
              <a:spcBef>
                <a:spcPts val="200"/>
              </a:spcBef>
              <a:spcAft>
                <a:spcPts val="200"/>
              </a:spcAft>
              <a:buClr>
                <a:schemeClr val="dk1"/>
              </a:buClr>
              <a:buSzPct val="100000"/>
              <a:buFont typeface="Arial"/>
              <a:buNone/>
            </a:pPr>
            <a:r>
              <a:rPr lang="en" sz="1100">
                <a:solidFill>
                  <a:srgbClr val="FFFFFF"/>
                </a:solidFill>
                <a:latin typeface="Arial"/>
                <a:ea typeface="Arial"/>
                <a:cs typeface="Arial"/>
                <a:sym typeface="Arial"/>
              </a:rPr>
              <a:t>3.At the end of an employees shift, clock out for the day </a:t>
            </a:r>
          </a:p>
          <a:p>
            <a:pPr lvl="0" rtl="0">
              <a:lnSpc>
                <a:spcPct val="150000"/>
              </a:lnSpc>
              <a:spcBef>
                <a:spcPts val="200"/>
              </a:spcBef>
              <a:spcAft>
                <a:spcPts val="200"/>
              </a:spcAft>
              <a:buClr>
                <a:schemeClr val="dk1"/>
              </a:buClr>
              <a:buSzPct val="100000"/>
              <a:buFont typeface="Arial"/>
              <a:buNone/>
            </a:pPr>
            <a:r>
              <a:rPr lang="en" sz="1100">
                <a:solidFill>
                  <a:srgbClr val="FFFFFF"/>
                </a:solidFill>
                <a:latin typeface="Arial"/>
                <a:ea typeface="Arial"/>
                <a:cs typeface="Arial"/>
                <a:sym typeface="Arial"/>
              </a:rPr>
              <a:t>Note: Be sure to </a:t>
            </a:r>
          </a:p>
          <a:p>
            <a:pPr marL="749300" lvl="0" indent="-298450" rtl="0">
              <a:lnSpc>
                <a:spcPct val="130000"/>
              </a:lnSpc>
              <a:spcBef>
                <a:spcPts val="200"/>
              </a:spcBef>
              <a:buClr>
                <a:srgbClr val="FFFFFF"/>
              </a:buClr>
              <a:buSzPct val="100000"/>
              <a:buFont typeface="Arial"/>
              <a:buChar char="●"/>
            </a:pPr>
            <a:r>
              <a:rPr lang="en" sz="1100">
                <a:solidFill>
                  <a:srgbClr val="FFFFFF"/>
                </a:solidFill>
                <a:latin typeface="Arial"/>
                <a:ea typeface="Arial"/>
                <a:cs typeface="Arial"/>
                <a:sym typeface="Arial"/>
              </a:rPr>
              <a:t>Clock in/out at designated time for the meal break</a:t>
            </a:r>
          </a:p>
          <a:p>
            <a:pPr marL="749300" lvl="0" indent="-298450" rtl="0">
              <a:lnSpc>
                <a:spcPct val="130000"/>
              </a:lnSpc>
              <a:spcBef>
                <a:spcPts val="200"/>
              </a:spcBef>
              <a:buClr>
                <a:srgbClr val="FFFFFF"/>
              </a:buClr>
              <a:buSzPct val="100000"/>
              <a:buFont typeface="Arial"/>
              <a:buChar char="●"/>
            </a:pPr>
            <a:r>
              <a:rPr lang="en" sz="1100">
                <a:solidFill>
                  <a:srgbClr val="FFFFFF"/>
                </a:solidFill>
                <a:latin typeface="Arial"/>
                <a:ea typeface="Arial"/>
                <a:cs typeface="Arial"/>
                <a:sym typeface="Arial"/>
              </a:rPr>
              <a:t>Failure to accurately and timely report time worked.</a:t>
            </a:r>
          </a:p>
          <a:p>
            <a:pPr marL="749300" lvl="0" indent="-298450">
              <a:lnSpc>
                <a:spcPct val="130000"/>
              </a:lnSpc>
              <a:spcBef>
                <a:spcPts val="200"/>
              </a:spcBef>
              <a:buClr>
                <a:srgbClr val="FFFFFF"/>
              </a:buClr>
              <a:buSzPct val="100000"/>
              <a:buFont typeface="Arial"/>
              <a:buChar char="●"/>
            </a:pPr>
            <a:r>
              <a:rPr lang="en" sz="1100">
                <a:solidFill>
                  <a:srgbClr val="FFFFFF"/>
                </a:solidFill>
                <a:latin typeface="Arial"/>
                <a:ea typeface="Arial"/>
                <a:cs typeface="Arial"/>
                <a:sym typeface="Arial"/>
              </a:rPr>
              <a:t>Clocking in/out at the proper time (not early or late) without receiving prior approval </a:t>
            </a:r>
          </a:p>
        </p:txBody>
      </p:sp>
      <p:pic>
        <p:nvPicPr>
          <p:cNvPr id="280" name="Shape 280"/>
          <p:cNvPicPr preferRelativeResize="0"/>
          <p:nvPr/>
        </p:nvPicPr>
        <p:blipFill rotWithShape="1">
          <a:blip r:embed="rId3">
            <a:alphaModFix/>
          </a:blip>
          <a:srcRect r="8155"/>
          <a:stretch/>
        </p:blipFill>
        <p:spPr>
          <a:xfrm>
            <a:off x="8582826" y="4656975"/>
            <a:ext cx="561174" cy="486525"/>
          </a:xfrm>
          <a:prstGeom prst="rect">
            <a:avLst/>
          </a:prstGeom>
          <a:noFill/>
          <a:ln>
            <a:noFill/>
          </a:ln>
        </p:spPr>
      </p:pic>
    </p:spTree>
  </p:cSld>
  <p:clrMapOvr>
    <a:masterClrMapping/>
  </p:clrMapOvr>
  <p:transition xmlns:p14="http://schemas.microsoft.com/office/powerpoint/2010/mai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Procedure: Shift Coverage</a:t>
            </a:r>
          </a:p>
        </p:txBody>
      </p:sp>
      <p:sp>
        <p:nvSpPr>
          <p:cNvPr id="286" name="Shape 28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sz="2000">
                <a:solidFill>
                  <a:srgbClr val="FFFFFF"/>
                </a:solidFill>
                <a:latin typeface="Arial"/>
                <a:ea typeface="Arial"/>
                <a:cs typeface="Arial"/>
                <a:sym typeface="Arial"/>
              </a:rPr>
              <a:t>If an employee calls out of work the day before, the day of, the manager will review the circumstances of the absence. Based on this review, the manager has the discretion to determine whether to count the incident as a regular occurrence or go directly to issuing a Written Warning. If an employee is already on discipline they can progress to the next level. To log another employee filling one's position, use the attendance log located in the managers office, log the date that needs coverage, the time of the shift, the persons whose shift it is and who will be replacing them.  Ensure the person written in the book, that is covering the shift agreed to the time and it then becomes the substitute responsibility to arrive at work. </a:t>
            </a:r>
          </a:p>
        </p:txBody>
      </p:sp>
      <p:pic>
        <p:nvPicPr>
          <p:cNvPr id="287" name="Shape 287"/>
          <p:cNvPicPr preferRelativeResize="0"/>
          <p:nvPr/>
        </p:nvPicPr>
        <p:blipFill rotWithShape="1">
          <a:blip r:embed="rId3">
            <a:alphaModFix/>
          </a:blip>
          <a:srcRect r="8155"/>
          <a:stretch/>
        </p:blipFill>
        <p:spPr>
          <a:xfrm>
            <a:off x="8582826" y="4656975"/>
            <a:ext cx="561174" cy="486525"/>
          </a:xfrm>
          <a:prstGeom prst="rect">
            <a:avLst/>
          </a:prstGeom>
          <a:noFill/>
          <a:ln>
            <a:noFill/>
          </a:ln>
        </p:spPr>
      </p:pic>
    </p:spTree>
  </p:cSld>
  <p:clrMapOvr>
    <a:masterClrMapping/>
  </p:clrMapOvr>
  <p:transition xmlns:p14="http://schemas.microsoft.com/office/powerpoint/2010/mai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Training Module for Hydration Station</a:t>
            </a:r>
          </a:p>
        </p:txBody>
      </p:sp>
      <p:pic>
        <p:nvPicPr>
          <p:cNvPr id="293" name="Shape 293"/>
          <p:cNvPicPr preferRelativeResize="0"/>
          <p:nvPr/>
        </p:nvPicPr>
        <p:blipFill>
          <a:blip r:embed="rId3">
            <a:alphaModFix/>
          </a:blip>
          <a:stretch>
            <a:fillRect/>
          </a:stretch>
        </p:blipFill>
        <p:spPr>
          <a:xfrm>
            <a:off x="1882225" y="1137825"/>
            <a:ext cx="5357799" cy="4005674"/>
          </a:xfrm>
          <a:prstGeom prst="rect">
            <a:avLst/>
          </a:prstGeom>
          <a:noFill/>
          <a:ln>
            <a:noFill/>
          </a:ln>
        </p:spPr>
      </p:pic>
    </p:spTree>
  </p:cSld>
  <p:clrMapOvr>
    <a:masterClrMapping/>
  </p:clrMapOvr>
  <p:transition xmlns:p14="http://schemas.microsoft.com/office/powerpoint/2010/mai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Shape 298"/>
          <p:cNvPicPr preferRelativeResize="0"/>
          <p:nvPr/>
        </p:nvPicPr>
        <p:blipFill>
          <a:blip r:embed="rId3">
            <a:alphaModFix/>
          </a:blip>
          <a:stretch>
            <a:fillRect/>
          </a:stretch>
        </p:blipFill>
        <p:spPr>
          <a:xfrm>
            <a:off x="1552575" y="319087"/>
            <a:ext cx="6038850" cy="4505325"/>
          </a:xfrm>
          <a:prstGeom prst="rect">
            <a:avLst/>
          </a:prstGeom>
          <a:noFill/>
          <a:ln>
            <a:noFill/>
          </a:ln>
        </p:spPr>
      </p:pic>
    </p:spTree>
  </p:cSld>
  <p:clrMapOvr>
    <a:masterClrMapping/>
  </p:clrMapOvr>
  <p:transition xmlns:p14="http://schemas.microsoft.com/office/powerpoint/2010/mai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Shape 303"/>
          <p:cNvPicPr preferRelativeResize="0"/>
          <p:nvPr/>
        </p:nvPicPr>
        <p:blipFill>
          <a:blip r:embed="rId3">
            <a:alphaModFix/>
          </a:blip>
          <a:stretch>
            <a:fillRect/>
          </a:stretch>
        </p:blipFill>
        <p:spPr>
          <a:xfrm>
            <a:off x="1552575" y="319087"/>
            <a:ext cx="6038850" cy="4505325"/>
          </a:xfrm>
          <a:prstGeom prst="rect">
            <a:avLst/>
          </a:prstGeom>
          <a:noFill/>
          <a:ln>
            <a:noFill/>
          </a:ln>
        </p:spPr>
      </p:pic>
    </p:spTree>
  </p:cSld>
  <p:clrMapOvr>
    <a:masterClrMapping/>
  </p:clrMapOvr>
  <p:transition xmlns:p14="http://schemas.microsoft.com/office/powerpoint/2010/mai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Shape 308"/>
          <p:cNvPicPr preferRelativeResize="0"/>
          <p:nvPr/>
        </p:nvPicPr>
        <p:blipFill>
          <a:blip r:embed="rId3">
            <a:alphaModFix/>
          </a:blip>
          <a:stretch>
            <a:fillRect/>
          </a:stretch>
        </p:blipFill>
        <p:spPr>
          <a:xfrm>
            <a:off x="1557337" y="319087"/>
            <a:ext cx="6029325" cy="4505325"/>
          </a:xfrm>
          <a:prstGeom prst="rect">
            <a:avLst/>
          </a:prstGeom>
          <a:noFill/>
          <a:ln>
            <a:noFill/>
          </a:ln>
        </p:spPr>
      </p:pic>
    </p:spTree>
  </p:cSld>
  <p:clrMapOvr>
    <a:masterClrMapping/>
  </p:clrMapOvr>
  <p:transition xmlns:p14="http://schemas.microsoft.com/office/powerpoint/2010/mai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Shape 313"/>
          <p:cNvPicPr preferRelativeResize="0"/>
          <p:nvPr/>
        </p:nvPicPr>
        <p:blipFill>
          <a:blip r:embed="rId3">
            <a:alphaModFix/>
          </a:blip>
          <a:stretch>
            <a:fillRect/>
          </a:stretch>
        </p:blipFill>
        <p:spPr>
          <a:xfrm>
            <a:off x="1552575" y="304800"/>
            <a:ext cx="6038850" cy="4533900"/>
          </a:xfrm>
          <a:prstGeom prst="rect">
            <a:avLst/>
          </a:prstGeom>
          <a:noFill/>
          <a:ln>
            <a:noFill/>
          </a:ln>
        </p:spPr>
      </p:pic>
    </p:spTree>
  </p:cSld>
  <p:clrMapOvr>
    <a:masterClrMapping/>
  </p:clrMapOvr>
  <p:transition xmlns:p14="http://schemas.microsoft.com/office/powerpoint/2010/mai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Shape 318"/>
          <p:cNvPicPr preferRelativeResize="0"/>
          <p:nvPr/>
        </p:nvPicPr>
        <p:blipFill>
          <a:blip r:embed="rId3">
            <a:alphaModFix/>
          </a:blip>
          <a:stretch>
            <a:fillRect/>
          </a:stretch>
        </p:blipFill>
        <p:spPr>
          <a:xfrm>
            <a:off x="1557337" y="319087"/>
            <a:ext cx="6029325" cy="4505325"/>
          </a:xfrm>
          <a:prstGeom prst="rect">
            <a:avLst/>
          </a:prstGeom>
          <a:noFill/>
          <a:ln>
            <a:noFill/>
          </a:ln>
        </p:spPr>
      </p:pic>
    </p:spTree>
  </p:cSld>
  <p:clrMapOvr>
    <a:masterClrMapping/>
  </p:clrMapOvr>
  <p:transition xmlns:p14="http://schemas.microsoft.com/office/powerpoint/2010/mai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Shape 323"/>
          <p:cNvPicPr preferRelativeResize="0"/>
          <p:nvPr/>
        </p:nvPicPr>
        <p:blipFill>
          <a:blip r:embed="rId3">
            <a:alphaModFix/>
          </a:blip>
          <a:stretch>
            <a:fillRect/>
          </a:stretch>
        </p:blipFill>
        <p:spPr>
          <a:xfrm>
            <a:off x="1566862" y="309562"/>
            <a:ext cx="6010275" cy="4524375"/>
          </a:xfrm>
          <a:prstGeom prst="rect">
            <a:avLst/>
          </a:prstGeom>
          <a:noFill/>
          <a:ln>
            <a:noFill/>
          </a:ln>
        </p:spPr>
      </p:pic>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Overview of Project</a:t>
            </a:r>
          </a:p>
        </p:txBody>
      </p:sp>
      <p:sp>
        <p:nvSpPr>
          <p:cNvPr id="92" name="Shape 92"/>
          <p:cNvSpPr txBox="1">
            <a:spLocks noGrp="1"/>
          </p:cNvSpPr>
          <p:nvPr>
            <p:ph type="body" idx="1"/>
          </p:nvPr>
        </p:nvSpPr>
        <p:spPr>
          <a:xfrm>
            <a:off x="457200" y="1200150"/>
            <a:ext cx="8404199" cy="3725699"/>
          </a:xfrm>
          <a:prstGeom prst="rect">
            <a:avLst/>
          </a:prstGeom>
        </p:spPr>
        <p:txBody>
          <a:bodyPr lIns="91425" tIns="91425" rIns="91425" bIns="91425" anchor="t" anchorCtr="0">
            <a:noAutofit/>
          </a:bodyPr>
          <a:lstStyle/>
          <a:p>
            <a:pPr rtl="0">
              <a:spcBef>
                <a:spcPts val="0"/>
              </a:spcBef>
              <a:buNone/>
            </a:pPr>
            <a:r>
              <a:rPr lang="en" sz="1800">
                <a:solidFill>
                  <a:srgbClr val="FFFFFF"/>
                </a:solidFill>
                <a:latin typeface="Arial"/>
                <a:ea typeface="Arial"/>
                <a:cs typeface="Arial"/>
                <a:sym typeface="Arial"/>
              </a:rPr>
              <a:t>Healthy Hut provides healthy al a carte dining options for…</a:t>
            </a:r>
          </a:p>
          <a:p>
            <a:pPr marL="457200" lvl="0" indent="-342900" rtl="0">
              <a:spcBef>
                <a:spcPts val="0"/>
              </a:spcBef>
              <a:buClr>
                <a:srgbClr val="FFFFFF"/>
              </a:buClr>
              <a:buSzPct val="100000"/>
              <a:buFont typeface="Arial"/>
              <a:buChar char="●"/>
            </a:pPr>
            <a:r>
              <a:rPr lang="en" sz="1800">
                <a:solidFill>
                  <a:srgbClr val="B6D7A8"/>
                </a:solidFill>
                <a:latin typeface="Arial"/>
                <a:ea typeface="Arial"/>
                <a:cs typeface="Arial"/>
                <a:sym typeface="Arial"/>
              </a:rPr>
              <a:t>Breakfast</a:t>
            </a:r>
            <a:r>
              <a:rPr lang="en" sz="1800">
                <a:solidFill>
                  <a:srgbClr val="FFFFFF"/>
                </a:solidFill>
                <a:latin typeface="Arial"/>
                <a:ea typeface="Arial"/>
                <a:cs typeface="Arial"/>
                <a:sym typeface="Arial"/>
              </a:rPr>
              <a:t> served from 6 AM to 10 AM</a:t>
            </a:r>
          </a:p>
          <a:p>
            <a:pPr marL="457200" lvl="0" indent="-342900" rtl="0">
              <a:spcBef>
                <a:spcPts val="0"/>
              </a:spcBef>
              <a:buClr>
                <a:srgbClr val="FFFFFF"/>
              </a:buClr>
              <a:buSzPct val="100000"/>
              <a:buFont typeface="Arial"/>
              <a:buChar char="●"/>
            </a:pPr>
            <a:r>
              <a:rPr lang="en" sz="1800">
                <a:solidFill>
                  <a:srgbClr val="B6D7A8"/>
                </a:solidFill>
                <a:latin typeface="Arial"/>
                <a:ea typeface="Arial"/>
                <a:cs typeface="Arial"/>
                <a:sym typeface="Arial"/>
              </a:rPr>
              <a:t>Lunch</a:t>
            </a:r>
            <a:r>
              <a:rPr lang="en" sz="1800">
                <a:solidFill>
                  <a:srgbClr val="FFFFFF"/>
                </a:solidFill>
                <a:latin typeface="Arial"/>
                <a:ea typeface="Arial"/>
                <a:cs typeface="Arial"/>
                <a:sym typeface="Arial"/>
              </a:rPr>
              <a:t> served from 11 AM to 2 PM </a:t>
            </a:r>
          </a:p>
          <a:p>
            <a:pPr marL="457200" lvl="0" indent="-342900" rtl="0">
              <a:spcBef>
                <a:spcPts val="0"/>
              </a:spcBef>
              <a:buClr>
                <a:srgbClr val="FFFFFF"/>
              </a:buClr>
              <a:buSzPct val="100000"/>
              <a:buFont typeface="Arial"/>
              <a:buChar char="●"/>
            </a:pPr>
            <a:r>
              <a:rPr lang="en" sz="1800">
                <a:solidFill>
                  <a:srgbClr val="B6D7A8"/>
                </a:solidFill>
                <a:latin typeface="Arial"/>
                <a:ea typeface="Arial"/>
                <a:cs typeface="Arial"/>
                <a:sym typeface="Arial"/>
              </a:rPr>
              <a:t>Snack bar</a:t>
            </a:r>
            <a:r>
              <a:rPr lang="en" sz="1800">
                <a:solidFill>
                  <a:srgbClr val="FFFFFF"/>
                </a:solidFill>
                <a:latin typeface="Arial"/>
                <a:ea typeface="Arial"/>
                <a:cs typeface="Arial"/>
                <a:sym typeface="Arial"/>
              </a:rPr>
              <a:t> open from 6 AM to 4 PM</a:t>
            </a:r>
          </a:p>
          <a:p>
            <a:pPr lvl="0" rtl="0">
              <a:spcBef>
                <a:spcPts val="0"/>
              </a:spcBef>
              <a:buNone/>
            </a:pPr>
            <a:endParaRPr sz="1800">
              <a:solidFill>
                <a:srgbClr val="FFFFFF"/>
              </a:solidFill>
              <a:latin typeface="Arial"/>
              <a:ea typeface="Arial"/>
              <a:cs typeface="Arial"/>
              <a:sym typeface="Arial"/>
            </a:endParaRPr>
          </a:p>
          <a:p>
            <a:pPr rtl="0">
              <a:spcBef>
                <a:spcPts val="0"/>
              </a:spcBef>
              <a:buNone/>
            </a:pPr>
            <a:r>
              <a:rPr lang="en" sz="1800" u="sng">
                <a:solidFill>
                  <a:srgbClr val="FFFFFF"/>
                </a:solidFill>
                <a:latin typeface="Arial"/>
                <a:ea typeface="Arial"/>
                <a:cs typeface="Arial"/>
                <a:sym typeface="Arial"/>
              </a:rPr>
              <a:t>10,000 Sq.Ft</a:t>
            </a:r>
            <a:r>
              <a:rPr lang="en" sz="1800">
                <a:solidFill>
                  <a:srgbClr val="FFFFFF"/>
                </a:solidFill>
                <a:latin typeface="Arial"/>
                <a:ea typeface="Arial"/>
                <a:cs typeface="Arial"/>
                <a:sym typeface="Arial"/>
              </a:rPr>
              <a:t> facility offering a state of the art kitchen, elegant cafeteria seating, conference rooms, and outdoor seating</a:t>
            </a:r>
          </a:p>
          <a:p>
            <a:pPr rtl="0">
              <a:spcBef>
                <a:spcPts val="0"/>
              </a:spcBef>
              <a:buNone/>
            </a:pPr>
            <a:endParaRPr sz="1800">
              <a:solidFill>
                <a:srgbClr val="FFFFFF"/>
              </a:solidFill>
              <a:latin typeface="Arial"/>
              <a:ea typeface="Arial"/>
              <a:cs typeface="Arial"/>
              <a:sym typeface="Arial"/>
            </a:endParaRPr>
          </a:p>
          <a:p>
            <a:pPr>
              <a:spcBef>
                <a:spcPts val="0"/>
              </a:spcBef>
              <a:buNone/>
            </a:pPr>
            <a:r>
              <a:rPr lang="en" sz="1800">
                <a:solidFill>
                  <a:srgbClr val="FFFFFF"/>
                </a:solidFill>
                <a:latin typeface="Arial"/>
                <a:ea typeface="Arial"/>
                <a:cs typeface="Arial"/>
                <a:sym typeface="Arial"/>
              </a:rPr>
              <a:t>Plans to serve 200 people for breakfast, 300 people for lunch and an additional 100 for snacks throughout the day </a:t>
            </a:r>
          </a:p>
        </p:txBody>
      </p:sp>
      <p:pic>
        <p:nvPicPr>
          <p:cNvPr id="93" name="Shape 93"/>
          <p:cNvPicPr preferRelativeResize="0"/>
          <p:nvPr/>
        </p:nvPicPr>
        <p:blipFill rotWithShape="1">
          <a:blip r:embed="rId3">
            <a:alphaModFix/>
          </a:blip>
          <a:srcRect r="8155"/>
          <a:stretch/>
        </p:blipFill>
        <p:spPr>
          <a:xfrm>
            <a:off x="8582826" y="4656975"/>
            <a:ext cx="561174" cy="486525"/>
          </a:xfrm>
          <a:prstGeom prst="rect">
            <a:avLst/>
          </a:prstGeom>
          <a:noFill/>
          <a:ln>
            <a:noFill/>
          </a:ln>
        </p:spPr>
      </p:pic>
    </p:spTree>
  </p:cSld>
  <p:clrMapOvr>
    <a:masterClrMapping/>
  </p:clrMapOvr>
  <p:transition xmlns:p14="http://schemas.microsoft.com/office/powerpoint/2010/mai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Shape 328"/>
          <p:cNvPicPr preferRelativeResize="0"/>
          <p:nvPr/>
        </p:nvPicPr>
        <p:blipFill>
          <a:blip r:embed="rId3">
            <a:alphaModFix/>
          </a:blip>
          <a:stretch>
            <a:fillRect/>
          </a:stretch>
        </p:blipFill>
        <p:spPr>
          <a:xfrm>
            <a:off x="1562100" y="319087"/>
            <a:ext cx="6019800" cy="4505325"/>
          </a:xfrm>
          <a:prstGeom prst="rect">
            <a:avLst/>
          </a:prstGeom>
          <a:noFill/>
          <a:ln>
            <a:noFill/>
          </a:ln>
        </p:spPr>
      </p:pic>
    </p:spTree>
  </p:cSld>
  <p:clrMapOvr>
    <a:masterClrMapping/>
  </p:clrMapOvr>
  <p:transition xmlns:p14="http://schemas.microsoft.com/office/powerpoint/2010/mai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Shape 333"/>
          <p:cNvPicPr preferRelativeResize="0"/>
          <p:nvPr/>
        </p:nvPicPr>
        <p:blipFill>
          <a:blip r:embed="rId3">
            <a:alphaModFix/>
          </a:blip>
          <a:stretch>
            <a:fillRect/>
          </a:stretch>
        </p:blipFill>
        <p:spPr>
          <a:xfrm>
            <a:off x="1562100" y="323850"/>
            <a:ext cx="6019800" cy="4495800"/>
          </a:xfrm>
          <a:prstGeom prst="rect">
            <a:avLst/>
          </a:prstGeom>
          <a:noFill/>
          <a:ln>
            <a:noFill/>
          </a:ln>
        </p:spPr>
      </p:pic>
    </p:spTree>
  </p:cSld>
  <p:clrMapOvr>
    <a:masterClrMapping/>
  </p:clrMapOvr>
  <p:transition xmlns:p14="http://schemas.microsoft.com/office/powerpoint/2010/mai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38" name="Shape 338"/>
          <p:cNvPicPr preferRelativeResize="0"/>
          <p:nvPr/>
        </p:nvPicPr>
        <p:blipFill>
          <a:blip r:embed="rId3">
            <a:alphaModFix/>
          </a:blip>
          <a:stretch>
            <a:fillRect/>
          </a:stretch>
        </p:blipFill>
        <p:spPr>
          <a:xfrm>
            <a:off x="1557337" y="314325"/>
            <a:ext cx="6029325" cy="4514850"/>
          </a:xfrm>
          <a:prstGeom prst="rect">
            <a:avLst/>
          </a:prstGeom>
          <a:noFill/>
          <a:ln>
            <a:noFill/>
          </a:ln>
        </p:spPr>
      </p:pic>
    </p:spTree>
  </p:cSld>
  <p:clrMapOvr>
    <a:masterClrMapping/>
  </p:clrMapOvr>
  <p:transition xmlns:p14="http://schemas.microsoft.com/office/powerpoint/2010/mai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Shape 343"/>
          <p:cNvPicPr preferRelativeResize="0"/>
          <p:nvPr/>
        </p:nvPicPr>
        <p:blipFill>
          <a:blip r:embed="rId3">
            <a:alphaModFix/>
          </a:blip>
          <a:stretch>
            <a:fillRect/>
          </a:stretch>
        </p:blipFill>
        <p:spPr>
          <a:xfrm>
            <a:off x="1566862" y="333375"/>
            <a:ext cx="6010275" cy="4476750"/>
          </a:xfrm>
          <a:prstGeom prst="rect">
            <a:avLst/>
          </a:prstGeom>
          <a:noFill/>
          <a:ln>
            <a:noFill/>
          </a:ln>
        </p:spPr>
      </p:pic>
    </p:spTree>
  </p:cSld>
  <p:clrMapOvr>
    <a:masterClrMapping/>
  </p:clrMapOvr>
  <p:transition xmlns:p14="http://schemas.microsoft.com/office/powerpoint/2010/mai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LEED Design Format</a:t>
            </a:r>
          </a:p>
        </p:txBody>
      </p:sp>
      <p:sp>
        <p:nvSpPr>
          <p:cNvPr id="349" name="Shape 34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0"/>
              </a:spcBef>
              <a:buNone/>
            </a:pPr>
            <a:r>
              <a:rPr lang="en" sz="2000" b="1">
                <a:solidFill>
                  <a:srgbClr val="FFFFFF"/>
                </a:solidFill>
                <a:latin typeface="Arial"/>
                <a:ea typeface="Arial"/>
                <a:cs typeface="Arial"/>
                <a:sym typeface="Arial"/>
              </a:rPr>
              <a:t>(Leadership in Energy &amp; Environmental Design)</a:t>
            </a:r>
          </a:p>
          <a:p>
            <a:pPr lvl="0" rtl="0">
              <a:lnSpc>
                <a:spcPct val="115000"/>
              </a:lnSpc>
              <a:spcBef>
                <a:spcPts val="0"/>
              </a:spcBef>
              <a:buClr>
                <a:schemeClr val="dk1"/>
              </a:buClr>
              <a:buFont typeface="Arial"/>
              <a:buNone/>
            </a:pPr>
            <a:endParaRPr sz="2000" b="1">
              <a:solidFill>
                <a:srgbClr val="FFFFFF"/>
              </a:solidFill>
              <a:latin typeface="Arial"/>
              <a:ea typeface="Arial"/>
              <a:cs typeface="Arial"/>
              <a:sym typeface="Arial"/>
            </a:endParaRPr>
          </a:p>
          <a:p>
            <a:pPr lvl="0">
              <a:lnSpc>
                <a:spcPct val="115000"/>
              </a:lnSpc>
              <a:spcBef>
                <a:spcPts val="0"/>
              </a:spcBef>
              <a:buClr>
                <a:schemeClr val="dk1"/>
              </a:buClr>
              <a:buSzPct val="55000"/>
              <a:buFont typeface="Arial"/>
              <a:buNone/>
            </a:pPr>
            <a:r>
              <a:rPr lang="en" sz="2000">
                <a:solidFill>
                  <a:srgbClr val="FFFFFF"/>
                </a:solidFill>
                <a:latin typeface="Arial"/>
                <a:ea typeface="Arial"/>
                <a:cs typeface="Arial"/>
                <a:sym typeface="Arial"/>
              </a:rPr>
              <a:t>Building design and construction  that is a holistic green building, which has every sustainability feature, maximizing the benefits of new construction. Our design will incorporate rainwater management, efficient appliances (Energy Star) for reduction in water usage, storage and collection of recyclables including plastics, paper, compost and landfill trash, thermal comfort control of dining facilities and effective use of interior lighting with energy efficiency. </a:t>
            </a:r>
          </a:p>
        </p:txBody>
      </p:sp>
      <p:pic>
        <p:nvPicPr>
          <p:cNvPr id="350" name="Shape 350"/>
          <p:cNvPicPr preferRelativeResize="0"/>
          <p:nvPr/>
        </p:nvPicPr>
        <p:blipFill rotWithShape="1">
          <a:blip r:embed="rId3">
            <a:alphaModFix/>
          </a:blip>
          <a:srcRect r="8155"/>
          <a:stretch/>
        </p:blipFill>
        <p:spPr>
          <a:xfrm>
            <a:off x="8582826" y="4656975"/>
            <a:ext cx="561174" cy="486525"/>
          </a:xfrm>
          <a:prstGeom prst="rect">
            <a:avLst/>
          </a:prstGeom>
          <a:noFill/>
          <a:ln>
            <a:noFill/>
          </a:ln>
        </p:spPr>
      </p:pic>
    </p:spTree>
  </p:cSld>
  <p:clrMapOvr>
    <a:masterClrMapping/>
  </p:clrMapOvr>
  <p:transition xmlns:p14="http://schemas.microsoft.com/office/powerpoint/2010/mai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Shape 355"/>
          <p:cNvPicPr preferRelativeResize="0"/>
          <p:nvPr/>
        </p:nvPicPr>
        <p:blipFill>
          <a:blip r:embed="rId3">
            <a:alphaModFix/>
          </a:blip>
          <a:stretch>
            <a:fillRect/>
          </a:stretch>
        </p:blipFill>
        <p:spPr>
          <a:xfrm>
            <a:off x="0" y="0"/>
            <a:ext cx="9143999" cy="5143499"/>
          </a:xfrm>
          <a:prstGeom prst="rect">
            <a:avLst/>
          </a:prstGeom>
          <a:noFill/>
          <a:ln>
            <a:noFill/>
          </a:ln>
        </p:spPr>
      </p:pic>
    </p:spTree>
  </p:cSld>
  <p:clrMapOvr>
    <a:masterClrMapping/>
  </p:clrMapOvr>
  <p:transition xmlns:p14="http://schemas.microsoft.com/office/powerpoint/2010/mai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rot="-5400000">
            <a:off x="-3686100" y="154053"/>
            <a:ext cx="8229600" cy="857400"/>
          </a:xfrm>
          <a:prstGeom prst="rect">
            <a:avLst/>
          </a:prstGeom>
        </p:spPr>
        <p:txBody>
          <a:bodyPr lIns="91425" tIns="91425" rIns="91425" bIns="91425" anchor="b" anchorCtr="0">
            <a:noAutofit/>
          </a:bodyPr>
          <a:lstStyle/>
          <a:p>
            <a:pPr>
              <a:spcBef>
                <a:spcPts val="0"/>
              </a:spcBef>
              <a:buNone/>
            </a:pPr>
            <a:r>
              <a:rPr lang="en"/>
              <a:t>Equipment Needed</a:t>
            </a:r>
          </a:p>
        </p:txBody>
      </p:sp>
      <p:pic>
        <p:nvPicPr>
          <p:cNvPr id="361" name="Shape 361"/>
          <p:cNvPicPr preferRelativeResize="0"/>
          <p:nvPr/>
        </p:nvPicPr>
        <p:blipFill>
          <a:blip r:embed="rId3">
            <a:alphaModFix/>
          </a:blip>
          <a:stretch>
            <a:fillRect/>
          </a:stretch>
        </p:blipFill>
        <p:spPr>
          <a:xfrm>
            <a:off x="1008358" y="0"/>
            <a:ext cx="4494931" cy="5143499"/>
          </a:xfrm>
          <a:prstGeom prst="rect">
            <a:avLst/>
          </a:prstGeom>
          <a:noFill/>
          <a:ln>
            <a:noFill/>
          </a:ln>
        </p:spPr>
      </p:pic>
      <p:pic>
        <p:nvPicPr>
          <p:cNvPr id="362" name="Shape 362"/>
          <p:cNvPicPr preferRelativeResize="0"/>
          <p:nvPr/>
        </p:nvPicPr>
        <p:blipFill>
          <a:blip r:embed="rId4">
            <a:alphaModFix/>
          </a:blip>
          <a:stretch>
            <a:fillRect/>
          </a:stretch>
        </p:blipFill>
        <p:spPr>
          <a:xfrm>
            <a:off x="5215804" y="0"/>
            <a:ext cx="3928190" cy="5143499"/>
          </a:xfrm>
          <a:prstGeom prst="rect">
            <a:avLst/>
          </a:prstGeom>
          <a:noFill/>
          <a:ln>
            <a:noFill/>
          </a:ln>
        </p:spPr>
      </p:pic>
    </p:spTree>
  </p:cSld>
  <p:clrMapOvr>
    <a:masterClrMapping/>
  </p:clrMapOvr>
  <p:transition xmlns:p14="http://schemas.microsoft.com/office/powerpoint/2010/mai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Resources </a:t>
            </a:r>
          </a:p>
        </p:txBody>
      </p:sp>
      <p:sp>
        <p:nvSpPr>
          <p:cNvPr id="368" name="Shape 36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1200" u="sng">
                <a:solidFill>
                  <a:srgbClr val="FFFFFF"/>
                </a:solidFill>
                <a:hlinkClick r:id="rId3"/>
              </a:rPr>
              <a:t>http://www.usgbc.org/leed</a:t>
            </a:r>
          </a:p>
          <a:p>
            <a:pPr rtl="0">
              <a:spcBef>
                <a:spcPts val="0"/>
              </a:spcBef>
              <a:buNone/>
            </a:pPr>
            <a:r>
              <a:rPr lang="en" sz="1200" u="sng">
                <a:solidFill>
                  <a:srgbClr val="FFFFFF"/>
                </a:solidFill>
                <a:hlinkClick r:id="rId4"/>
              </a:rPr>
              <a:t>http://www.hhs.gov</a:t>
            </a:r>
          </a:p>
          <a:p>
            <a:pPr rtl="0">
              <a:spcBef>
                <a:spcPts val="0"/>
              </a:spcBef>
              <a:buNone/>
            </a:pPr>
            <a:r>
              <a:rPr lang="en" sz="1200" u="sng">
                <a:solidFill>
                  <a:srgbClr val="FFFFFF"/>
                </a:solidFill>
                <a:hlinkClick r:id="rId5"/>
              </a:rPr>
              <a:t>http://www.clevelandhealth.org</a:t>
            </a:r>
          </a:p>
          <a:p>
            <a:pPr rtl="0">
              <a:spcBef>
                <a:spcPts val="0"/>
              </a:spcBef>
              <a:buNone/>
            </a:pPr>
            <a:r>
              <a:rPr lang="en" sz="1200" u="sng">
                <a:solidFill>
                  <a:srgbClr val="FFFFFF"/>
                </a:solidFill>
                <a:hlinkClick r:id="rId6"/>
              </a:rPr>
              <a:t>http://www.usda.gov/wps/portal/usda/usdahome</a:t>
            </a:r>
          </a:p>
          <a:p>
            <a:pPr rtl="0">
              <a:spcBef>
                <a:spcPts val="0"/>
              </a:spcBef>
              <a:buNone/>
            </a:pPr>
            <a:r>
              <a:rPr lang="en" sz="1200" u="sng">
                <a:solidFill>
                  <a:srgbClr val="FFFFFF"/>
                </a:solidFill>
                <a:hlinkClick r:id="rId7"/>
              </a:rPr>
              <a:t>http://www.dol.gov/opa/aboutdol/lawsprog.htm</a:t>
            </a:r>
          </a:p>
          <a:p>
            <a:pPr rtl="0">
              <a:spcBef>
                <a:spcPts val="0"/>
              </a:spcBef>
              <a:buNone/>
            </a:pPr>
            <a:r>
              <a:rPr lang="en" sz="1200" u="sng">
                <a:solidFill>
                  <a:schemeClr val="hlink"/>
                </a:solidFill>
                <a:hlinkClick r:id="rId8"/>
              </a:rPr>
              <a:t>https://www.supertracker.usda.gov/default.aspx</a:t>
            </a:r>
          </a:p>
          <a:p>
            <a:pPr rtl="0">
              <a:spcBef>
                <a:spcPts val="0"/>
              </a:spcBef>
              <a:buNone/>
            </a:pPr>
            <a:r>
              <a:rPr lang="en" sz="1300" u="sng">
                <a:solidFill>
                  <a:srgbClr val="1155CC"/>
                </a:solidFill>
                <a:latin typeface="Georgia"/>
                <a:ea typeface="Georgia"/>
                <a:cs typeface="Georgia"/>
                <a:sym typeface="Georgia"/>
                <a:hlinkClick r:id="rId9"/>
              </a:rPr>
              <a:t>http://www.hobartcorp.com/products/commercial-dishwashers/ft1000-flight-type</a:t>
            </a:r>
          </a:p>
          <a:p>
            <a:pPr rtl="0">
              <a:spcBef>
                <a:spcPts val="0"/>
              </a:spcBef>
              <a:buNone/>
            </a:pPr>
            <a:r>
              <a:rPr lang="en" sz="1200" u="sng">
                <a:solidFill>
                  <a:schemeClr val="hlink"/>
                </a:solidFill>
                <a:hlinkClick r:id="rId10"/>
              </a:rPr>
              <a:t>https://www.kroger.com</a:t>
            </a:r>
          </a:p>
          <a:p>
            <a:pPr rtl="0">
              <a:spcBef>
                <a:spcPts val="0"/>
              </a:spcBef>
              <a:buNone/>
            </a:pPr>
            <a:endParaRPr sz="1200">
              <a:solidFill>
                <a:srgbClr val="FFFFFF"/>
              </a:solidFill>
            </a:endParaRPr>
          </a:p>
          <a:p>
            <a:pPr rtl="0">
              <a:spcBef>
                <a:spcPts val="0"/>
              </a:spcBef>
              <a:buNone/>
            </a:pPr>
            <a:endParaRPr sz="1200">
              <a:solidFill>
                <a:srgbClr val="FFFFFF"/>
              </a:solidFill>
            </a:endParaRPr>
          </a:p>
          <a:p>
            <a:pPr rtl="0">
              <a:spcBef>
                <a:spcPts val="0"/>
              </a:spcBef>
              <a:buNone/>
            </a:pPr>
            <a:endParaRPr sz="1200"/>
          </a:p>
          <a:p>
            <a:pPr rtl="0">
              <a:spcBef>
                <a:spcPts val="0"/>
              </a:spcBef>
              <a:buNone/>
            </a:pPr>
            <a:endParaRPr/>
          </a:p>
          <a:p>
            <a:pPr>
              <a:spcBef>
                <a:spcPts val="0"/>
              </a:spcBef>
              <a:buNone/>
            </a:pPr>
            <a:endParaRPr/>
          </a:p>
        </p:txBody>
      </p:sp>
      <p:pic>
        <p:nvPicPr>
          <p:cNvPr id="369" name="Shape 369"/>
          <p:cNvPicPr preferRelativeResize="0"/>
          <p:nvPr/>
        </p:nvPicPr>
        <p:blipFill rotWithShape="1">
          <a:blip r:embed="rId11">
            <a:alphaModFix/>
          </a:blip>
          <a:srcRect r="8155"/>
          <a:stretch/>
        </p:blipFill>
        <p:spPr>
          <a:xfrm>
            <a:off x="8582826" y="4656975"/>
            <a:ext cx="561174" cy="486525"/>
          </a:xfrm>
          <a:prstGeom prst="rect">
            <a:avLst/>
          </a:prstGeom>
          <a:noFill/>
          <a:ln>
            <a:noFill/>
          </a:ln>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Our Mission and Vision</a:t>
            </a:r>
          </a:p>
        </p:txBody>
      </p:sp>
      <p:sp>
        <p:nvSpPr>
          <p:cNvPr id="99" name="Shape 9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0"/>
              </a:spcBef>
              <a:buClr>
                <a:schemeClr val="dk1"/>
              </a:buClr>
              <a:buSzPct val="45833"/>
              <a:buFont typeface="Arial"/>
              <a:buNone/>
            </a:pPr>
            <a:r>
              <a:rPr lang="en" sz="2400" b="1">
                <a:solidFill>
                  <a:schemeClr val="accent4"/>
                </a:solidFill>
                <a:latin typeface="Arial"/>
                <a:ea typeface="Arial"/>
                <a:cs typeface="Arial"/>
                <a:sym typeface="Arial"/>
              </a:rPr>
              <a:t>Mission Statement:</a:t>
            </a:r>
          </a:p>
          <a:p>
            <a:pPr marL="457200" lvl="0" indent="-342900" rtl="0">
              <a:lnSpc>
                <a:spcPct val="115000"/>
              </a:lnSpc>
              <a:spcBef>
                <a:spcPts val="0"/>
              </a:spcBef>
              <a:buClr>
                <a:srgbClr val="FFFFFF"/>
              </a:buClr>
              <a:buSzPct val="100000"/>
              <a:buFont typeface="Arial"/>
              <a:buChar char="●"/>
            </a:pPr>
            <a:r>
              <a:rPr lang="en" sz="1800">
                <a:solidFill>
                  <a:srgbClr val="FFFFFF"/>
                </a:solidFill>
                <a:latin typeface="Arial"/>
                <a:ea typeface="Arial"/>
                <a:cs typeface="Arial"/>
                <a:sym typeface="Arial"/>
              </a:rPr>
              <a:t>Strive to offer all employees of </a:t>
            </a:r>
            <a:r>
              <a:rPr lang="en" sz="1800" i="1">
                <a:solidFill>
                  <a:srgbClr val="FFFFFF"/>
                </a:solidFill>
                <a:latin typeface="Arial"/>
                <a:ea typeface="Arial"/>
                <a:cs typeface="Arial"/>
                <a:sym typeface="Arial"/>
              </a:rPr>
              <a:t>Just For The Health of It </a:t>
            </a:r>
            <a:r>
              <a:rPr lang="en" sz="1800">
                <a:solidFill>
                  <a:srgbClr val="FFFFFF"/>
                </a:solidFill>
                <a:latin typeface="Arial"/>
                <a:ea typeface="Arial"/>
                <a:cs typeface="Arial"/>
                <a:sym typeface="Arial"/>
              </a:rPr>
              <a:t>healthy and balanced options for any meal  </a:t>
            </a:r>
          </a:p>
          <a:p>
            <a:pPr rtl="0">
              <a:lnSpc>
                <a:spcPct val="115000"/>
              </a:lnSpc>
              <a:spcBef>
                <a:spcPts val="0"/>
              </a:spcBef>
              <a:buNone/>
            </a:pPr>
            <a:endParaRPr sz="1800">
              <a:solidFill>
                <a:srgbClr val="FFFFFF"/>
              </a:solidFill>
              <a:latin typeface="Arial"/>
              <a:ea typeface="Arial"/>
              <a:cs typeface="Arial"/>
              <a:sym typeface="Arial"/>
            </a:endParaRPr>
          </a:p>
          <a:p>
            <a:pPr lvl="0" rtl="0">
              <a:lnSpc>
                <a:spcPct val="115000"/>
              </a:lnSpc>
              <a:spcBef>
                <a:spcPts val="0"/>
              </a:spcBef>
              <a:buClr>
                <a:schemeClr val="dk1"/>
              </a:buClr>
              <a:buSzPct val="45833"/>
              <a:buFont typeface="Arial"/>
              <a:buNone/>
            </a:pPr>
            <a:r>
              <a:rPr lang="en" sz="2400" b="1">
                <a:solidFill>
                  <a:schemeClr val="accent4"/>
                </a:solidFill>
                <a:latin typeface="Arial"/>
                <a:ea typeface="Arial"/>
                <a:cs typeface="Arial"/>
                <a:sym typeface="Arial"/>
              </a:rPr>
              <a:t>Vision Statement: </a:t>
            </a:r>
          </a:p>
          <a:p>
            <a:pPr marL="457200" lvl="0" indent="-342900" rtl="0">
              <a:lnSpc>
                <a:spcPct val="115000"/>
              </a:lnSpc>
              <a:spcBef>
                <a:spcPts val="0"/>
              </a:spcBef>
              <a:buClr>
                <a:srgbClr val="FFFFFF"/>
              </a:buClr>
              <a:buSzPct val="100000"/>
              <a:buFont typeface="Arial"/>
              <a:buChar char="●"/>
            </a:pPr>
            <a:r>
              <a:rPr lang="en" sz="1800">
                <a:solidFill>
                  <a:srgbClr val="FFFFFF"/>
                </a:solidFill>
                <a:latin typeface="Arial"/>
                <a:ea typeface="Arial"/>
                <a:cs typeface="Arial"/>
                <a:sym typeface="Arial"/>
              </a:rPr>
              <a:t>To be the company that best understands and satisfies the health, and self-fulfillment needs of all employees of </a:t>
            </a:r>
            <a:r>
              <a:rPr lang="en" sz="1800" i="1">
                <a:solidFill>
                  <a:srgbClr val="FFFFFF"/>
                </a:solidFill>
                <a:latin typeface="Arial"/>
                <a:ea typeface="Arial"/>
                <a:cs typeface="Arial"/>
                <a:sym typeface="Arial"/>
              </a:rPr>
              <a:t>Just For The Health of It</a:t>
            </a:r>
          </a:p>
          <a:p>
            <a:pPr>
              <a:spcBef>
                <a:spcPts val="0"/>
              </a:spcBef>
              <a:buNone/>
            </a:pPr>
            <a:endParaRPr/>
          </a:p>
        </p:txBody>
      </p:sp>
      <p:pic>
        <p:nvPicPr>
          <p:cNvPr id="100" name="Shape 100"/>
          <p:cNvPicPr preferRelativeResize="0"/>
          <p:nvPr/>
        </p:nvPicPr>
        <p:blipFill rotWithShape="1">
          <a:blip r:embed="rId3">
            <a:alphaModFix/>
          </a:blip>
          <a:srcRect r="8155"/>
          <a:stretch/>
        </p:blipFill>
        <p:spPr>
          <a:xfrm>
            <a:off x="8582826" y="4656975"/>
            <a:ext cx="561174" cy="486525"/>
          </a:xfrm>
          <a:prstGeom prst="rect">
            <a:avLst/>
          </a:prstGeom>
          <a:noFill/>
          <a:ln>
            <a:noFill/>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Timeline</a:t>
            </a:r>
          </a:p>
        </p:txBody>
      </p:sp>
      <p:sp>
        <p:nvSpPr>
          <p:cNvPr id="106" name="Shape 106"/>
          <p:cNvSpPr txBox="1">
            <a:spLocks noGrp="1"/>
          </p:cNvSpPr>
          <p:nvPr>
            <p:ph type="body" idx="1"/>
          </p:nvPr>
        </p:nvSpPr>
        <p:spPr>
          <a:xfrm>
            <a:off x="457200" y="1249725"/>
            <a:ext cx="8229600" cy="3418500"/>
          </a:xfrm>
          <a:prstGeom prst="rect">
            <a:avLst/>
          </a:prstGeom>
        </p:spPr>
        <p:txBody>
          <a:bodyPr lIns="91425" tIns="91425" rIns="91425" bIns="91425" anchor="t" anchorCtr="0">
            <a:noAutofit/>
          </a:bodyPr>
          <a:lstStyle/>
          <a:p>
            <a:pPr lvl="0" rtl="0">
              <a:lnSpc>
                <a:spcPct val="115000"/>
              </a:lnSpc>
              <a:spcBef>
                <a:spcPts val="0"/>
              </a:spcBef>
              <a:buClr>
                <a:schemeClr val="dk1"/>
              </a:buClr>
              <a:buSzPct val="91666"/>
              <a:buFont typeface="Arial"/>
              <a:buNone/>
            </a:pPr>
            <a:r>
              <a:rPr lang="en" sz="1200" u="sng">
                <a:solidFill>
                  <a:srgbClr val="FFFFFF"/>
                </a:solidFill>
                <a:latin typeface="Arial"/>
                <a:ea typeface="Arial"/>
                <a:cs typeface="Arial"/>
                <a:sym typeface="Arial"/>
              </a:rPr>
              <a:t>January 2015</a:t>
            </a:r>
          </a:p>
          <a:p>
            <a:pPr marL="457200" lvl="0" indent="-304800" rtl="0">
              <a:lnSpc>
                <a:spcPct val="115000"/>
              </a:lnSpc>
              <a:spcBef>
                <a:spcPts val="0"/>
              </a:spcBef>
              <a:buClr>
                <a:srgbClr val="FFFFFF"/>
              </a:buClr>
              <a:buSzPct val="100000"/>
              <a:buFont typeface="Arial"/>
              <a:buChar char="●"/>
            </a:pPr>
            <a:r>
              <a:rPr lang="en" sz="1200">
                <a:solidFill>
                  <a:srgbClr val="FFFFFF"/>
                </a:solidFill>
                <a:latin typeface="Arial"/>
                <a:ea typeface="Arial"/>
                <a:cs typeface="Arial"/>
                <a:sym typeface="Arial"/>
              </a:rPr>
              <a:t>Prepare program planning guide with the rational and characteristics and purpose of the operation </a:t>
            </a:r>
          </a:p>
          <a:p>
            <a:pPr marL="457200" lvl="0" indent="-304800" rtl="0">
              <a:lnSpc>
                <a:spcPct val="115000"/>
              </a:lnSpc>
              <a:spcBef>
                <a:spcPts val="0"/>
              </a:spcBef>
              <a:buClr>
                <a:srgbClr val="FFFFFF"/>
              </a:buClr>
              <a:buSzPct val="100000"/>
              <a:buFont typeface="Arial"/>
              <a:buChar char="●"/>
            </a:pPr>
            <a:r>
              <a:rPr lang="en" sz="1200">
                <a:solidFill>
                  <a:srgbClr val="FFFFFF"/>
                </a:solidFill>
                <a:latin typeface="Arial"/>
                <a:ea typeface="Arial"/>
                <a:cs typeface="Arial"/>
                <a:sym typeface="Arial"/>
              </a:rPr>
              <a:t>Complete and verify kitchen and dining area build plan for completion in one year with project team</a:t>
            </a:r>
          </a:p>
          <a:p>
            <a:pPr marL="457200" lvl="0" indent="-304800" rtl="0">
              <a:lnSpc>
                <a:spcPct val="115000"/>
              </a:lnSpc>
              <a:spcBef>
                <a:spcPts val="0"/>
              </a:spcBef>
              <a:buClr>
                <a:srgbClr val="FFFFFF"/>
              </a:buClr>
              <a:buSzPct val="100000"/>
              <a:buFont typeface="Arial"/>
              <a:buChar char="●"/>
            </a:pPr>
            <a:r>
              <a:rPr lang="en" sz="1200">
                <a:solidFill>
                  <a:srgbClr val="FFFFFF"/>
                </a:solidFill>
                <a:latin typeface="Arial"/>
                <a:ea typeface="Arial"/>
                <a:cs typeface="Arial"/>
                <a:sym typeface="Arial"/>
              </a:rPr>
              <a:t>Discuss budget ideas for renovation and formally prepare a prospectus </a:t>
            </a:r>
          </a:p>
          <a:p>
            <a:pPr marL="457200" lvl="0" indent="-304800" rtl="0">
              <a:lnSpc>
                <a:spcPct val="115000"/>
              </a:lnSpc>
              <a:spcBef>
                <a:spcPts val="0"/>
              </a:spcBef>
              <a:buClr>
                <a:srgbClr val="FFFFFF"/>
              </a:buClr>
              <a:buSzPct val="100000"/>
              <a:buFont typeface="Arial"/>
              <a:buChar char="●"/>
            </a:pPr>
            <a:r>
              <a:rPr lang="en" sz="1200">
                <a:solidFill>
                  <a:srgbClr val="FFFFFF"/>
                </a:solidFill>
                <a:latin typeface="Arial"/>
                <a:ea typeface="Arial"/>
                <a:cs typeface="Arial"/>
                <a:sym typeface="Arial"/>
              </a:rPr>
              <a:t>Research funding and loans for the construction </a:t>
            </a:r>
          </a:p>
          <a:p>
            <a:pPr marL="457200" lvl="0" indent="-304800" rtl="0">
              <a:lnSpc>
                <a:spcPct val="115000"/>
              </a:lnSpc>
              <a:spcBef>
                <a:spcPts val="0"/>
              </a:spcBef>
              <a:buClr>
                <a:srgbClr val="FFFFFF"/>
              </a:buClr>
              <a:buSzPct val="100000"/>
              <a:buFont typeface="Arial"/>
              <a:buChar char="●"/>
            </a:pPr>
            <a:r>
              <a:rPr lang="en" sz="1200">
                <a:solidFill>
                  <a:srgbClr val="FFFFFF"/>
                </a:solidFill>
                <a:latin typeface="Arial"/>
                <a:ea typeface="Arial"/>
                <a:cs typeface="Arial"/>
                <a:sym typeface="Arial"/>
              </a:rPr>
              <a:t>Meet with facility administration to discuss ideas and opportunities for savings</a:t>
            </a:r>
          </a:p>
          <a:p>
            <a:pPr marL="457200" lvl="0" indent="-304800" rtl="0">
              <a:lnSpc>
                <a:spcPct val="115000"/>
              </a:lnSpc>
              <a:spcBef>
                <a:spcPts val="0"/>
              </a:spcBef>
              <a:buClr>
                <a:srgbClr val="FFFFFF"/>
              </a:buClr>
              <a:buSzPct val="100000"/>
              <a:buFont typeface="Arial"/>
              <a:buChar char="●"/>
            </a:pPr>
            <a:r>
              <a:rPr lang="en" sz="1200">
                <a:solidFill>
                  <a:srgbClr val="FFFFFF"/>
                </a:solidFill>
                <a:latin typeface="Arial"/>
                <a:ea typeface="Arial"/>
                <a:cs typeface="Arial"/>
                <a:sym typeface="Arial"/>
              </a:rPr>
              <a:t>Contact kitchen designer and architect for discussion on building plans, layout of facility </a:t>
            </a:r>
          </a:p>
          <a:p>
            <a:pPr lvl="0" rtl="0">
              <a:lnSpc>
                <a:spcPct val="115000"/>
              </a:lnSpc>
              <a:spcBef>
                <a:spcPts val="0"/>
              </a:spcBef>
              <a:buClr>
                <a:schemeClr val="dk1"/>
              </a:buClr>
              <a:buFont typeface="Arial"/>
              <a:buNone/>
            </a:pPr>
            <a:endParaRPr sz="1200">
              <a:solidFill>
                <a:srgbClr val="FFFFFF"/>
              </a:solidFill>
              <a:latin typeface="Arial"/>
              <a:ea typeface="Arial"/>
              <a:cs typeface="Arial"/>
              <a:sym typeface="Arial"/>
            </a:endParaRPr>
          </a:p>
          <a:p>
            <a:pPr lvl="0" rtl="0">
              <a:lnSpc>
                <a:spcPct val="115000"/>
              </a:lnSpc>
              <a:spcBef>
                <a:spcPts val="0"/>
              </a:spcBef>
              <a:buClr>
                <a:schemeClr val="dk1"/>
              </a:buClr>
              <a:buSzPct val="91666"/>
              <a:buFont typeface="Arial"/>
              <a:buNone/>
            </a:pPr>
            <a:r>
              <a:rPr lang="en" sz="1200" u="sng">
                <a:solidFill>
                  <a:srgbClr val="F3F3F3"/>
                </a:solidFill>
                <a:latin typeface="Arial"/>
                <a:ea typeface="Arial"/>
                <a:cs typeface="Arial"/>
                <a:sym typeface="Arial"/>
              </a:rPr>
              <a:t>February 2015</a:t>
            </a:r>
          </a:p>
          <a:p>
            <a:pPr marL="457200" lvl="0" indent="-304800" rtl="0">
              <a:lnSpc>
                <a:spcPct val="115000"/>
              </a:lnSpc>
              <a:spcBef>
                <a:spcPts val="0"/>
              </a:spcBef>
              <a:buClr>
                <a:srgbClr val="FFFFFF"/>
              </a:buClr>
              <a:buSzPct val="100000"/>
              <a:buFont typeface="Arial"/>
              <a:buChar char="●"/>
            </a:pPr>
            <a:r>
              <a:rPr lang="en" sz="1200">
                <a:solidFill>
                  <a:srgbClr val="FFFFFF"/>
                </a:solidFill>
                <a:latin typeface="Arial"/>
                <a:ea typeface="Arial"/>
                <a:cs typeface="Arial"/>
                <a:sym typeface="Arial"/>
              </a:rPr>
              <a:t>Discuss renovation with other those involved in renovation of other parts of the facility for additional ideas</a:t>
            </a:r>
          </a:p>
          <a:p>
            <a:pPr marL="457200" lvl="0" indent="-304800" rtl="0">
              <a:lnSpc>
                <a:spcPct val="115000"/>
              </a:lnSpc>
              <a:spcBef>
                <a:spcPts val="0"/>
              </a:spcBef>
              <a:buClr>
                <a:srgbClr val="FFFFFF"/>
              </a:buClr>
              <a:buSzPct val="100000"/>
              <a:buFont typeface="Arial"/>
              <a:buChar char="●"/>
            </a:pPr>
            <a:r>
              <a:rPr lang="en" sz="1200">
                <a:solidFill>
                  <a:srgbClr val="FFFFFF"/>
                </a:solidFill>
                <a:latin typeface="Arial"/>
                <a:ea typeface="Arial"/>
                <a:cs typeface="Arial"/>
                <a:sym typeface="Arial"/>
              </a:rPr>
              <a:t>Contact regulatory agencies (see Regulatory agencies for more information)</a:t>
            </a:r>
          </a:p>
          <a:p>
            <a:pPr marL="457200" lvl="0" indent="-304800" rtl="0">
              <a:lnSpc>
                <a:spcPct val="115000"/>
              </a:lnSpc>
              <a:spcBef>
                <a:spcPts val="0"/>
              </a:spcBef>
              <a:buClr>
                <a:srgbClr val="FFFFFF"/>
              </a:buClr>
              <a:buSzPct val="100000"/>
              <a:buFont typeface="Arial"/>
              <a:buChar char="●"/>
            </a:pPr>
            <a:r>
              <a:rPr lang="en" sz="1200">
                <a:solidFill>
                  <a:srgbClr val="FFFFFF"/>
                </a:solidFill>
                <a:latin typeface="Arial"/>
                <a:ea typeface="Arial"/>
                <a:cs typeface="Arial"/>
                <a:sym typeface="Arial"/>
              </a:rPr>
              <a:t>Submit kitchen design to kitchen designer to process </a:t>
            </a:r>
          </a:p>
          <a:p>
            <a:pPr marL="457200" lvl="0" indent="-304800" rtl="0">
              <a:lnSpc>
                <a:spcPct val="115000"/>
              </a:lnSpc>
              <a:spcBef>
                <a:spcPts val="0"/>
              </a:spcBef>
              <a:buClr>
                <a:srgbClr val="FFFFFF"/>
              </a:buClr>
              <a:buSzPct val="100000"/>
              <a:buFont typeface="Arial"/>
              <a:buChar char="●"/>
            </a:pPr>
            <a:r>
              <a:rPr lang="en" sz="1200">
                <a:solidFill>
                  <a:srgbClr val="FFFFFF"/>
                </a:solidFill>
                <a:latin typeface="Arial"/>
                <a:ea typeface="Arial"/>
                <a:cs typeface="Arial"/>
                <a:sym typeface="Arial"/>
              </a:rPr>
              <a:t>Submit kitchen designer to architect ot process</a:t>
            </a:r>
          </a:p>
          <a:p>
            <a:pPr marL="457200" lvl="0" indent="-304800" rtl="0">
              <a:lnSpc>
                <a:spcPct val="115000"/>
              </a:lnSpc>
              <a:spcBef>
                <a:spcPts val="0"/>
              </a:spcBef>
              <a:buClr>
                <a:srgbClr val="FFFFFF"/>
              </a:buClr>
              <a:buSzPct val="100000"/>
              <a:buFont typeface="Arial"/>
              <a:buChar char="●"/>
            </a:pPr>
            <a:r>
              <a:rPr lang="en" sz="1200">
                <a:solidFill>
                  <a:srgbClr val="FFFFFF"/>
                </a:solidFill>
                <a:latin typeface="Arial"/>
                <a:ea typeface="Arial"/>
                <a:cs typeface="Arial"/>
                <a:sym typeface="Arial"/>
              </a:rPr>
              <a:t>Start the general contractor interviewing process</a:t>
            </a:r>
          </a:p>
        </p:txBody>
      </p:sp>
      <p:pic>
        <p:nvPicPr>
          <p:cNvPr id="107" name="Shape 107"/>
          <p:cNvPicPr preferRelativeResize="0"/>
          <p:nvPr/>
        </p:nvPicPr>
        <p:blipFill rotWithShape="1">
          <a:blip r:embed="rId3">
            <a:alphaModFix/>
          </a:blip>
          <a:srcRect r="8155"/>
          <a:stretch/>
        </p:blipFill>
        <p:spPr>
          <a:xfrm>
            <a:off x="8582826" y="4656975"/>
            <a:ext cx="561174" cy="486525"/>
          </a:xfrm>
          <a:prstGeom prst="rect">
            <a:avLst/>
          </a:prstGeom>
          <a:noFill/>
          <a:ln>
            <a:noFill/>
          </a:ln>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81000" y="205978"/>
            <a:ext cx="8229600" cy="857400"/>
          </a:xfrm>
          <a:prstGeom prst="rect">
            <a:avLst/>
          </a:prstGeom>
        </p:spPr>
        <p:txBody>
          <a:bodyPr lIns="91425" tIns="91425" rIns="91425" bIns="91425" anchor="b" anchorCtr="0">
            <a:noAutofit/>
          </a:bodyPr>
          <a:lstStyle/>
          <a:p>
            <a:pPr>
              <a:spcBef>
                <a:spcPts val="0"/>
              </a:spcBef>
              <a:buNone/>
            </a:pPr>
            <a:r>
              <a:rPr lang="en"/>
              <a:t>Timeline (cont.)</a:t>
            </a:r>
          </a:p>
        </p:txBody>
      </p:sp>
      <p:sp>
        <p:nvSpPr>
          <p:cNvPr id="113" name="Shape 11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sz="1100" u="sng">
                <a:solidFill>
                  <a:srgbClr val="FFFFFF"/>
                </a:solidFill>
                <a:latin typeface="Arial"/>
                <a:ea typeface="Arial"/>
                <a:cs typeface="Arial"/>
                <a:sym typeface="Arial"/>
              </a:rPr>
              <a:t>March 2015</a:t>
            </a:r>
          </a:p>
          <a:p>
            <a:pPr marL="457200" lvl="0" indent="-298450" rtl="0">
              <a:lnSpc>
                <a:spcPct val="115000"/>
              </a:lnSpc>
              <a:spcBef>
                <a:spcPts val="0"/>
              </a:spcBef>
              <a:buClr>
                <a:srgbClr val="FFFFFF"/>
              </a:buClr>
              <a:buSzPct val="100000"/>
              <a:buFont typeface="Arial"/>
              <a:buChar char="●"/>
            </a:pPr>
            <a:r>
              <a:rPr lang="en" sz="1100">
                <a:solidFill>
                  <a:srgbClr val="FFFFFF"/>
                </a:solidFill>
                <a:latin typeface="Arial"/>
                <a:ea typeface="Arial"/>
                <a:cs typeface="Arial"/>
                <a:sym typeface="Arial"/>
              </a:rPr>
              <a:t>Architect complete with drawings and scope of work and equipment costs</a:t>
            </a:r>
          </a:p>
          <a:p>
            <a:pPr marL="457200" lvl="0" indent="-298450" rtl="0">
              <a:lnSpc>
                <a:spcPct val="115000"/>
              </a:lnSpc>
              <a:spcBef>
                <a:spcPts val="0"/>
              </a:spcBef>
              <a:buClr>
                <a:srgbClr val="FFFFFF"/>
              </a:buClr>
              <a:buSzPct val="100000"/>
              <a:buFont typeface="Arial"/>
              <a:buChar char="●"/>
            </a:pPr>
            <a:r>
              <a:rPr lang="en" sz="1100">
                <a:solidFill>
                  <a:srgbClr val="FFFFFF"/>
                </a:solidFill>
                <a:latin typeface="Arial"/>
                <a:ea typeface="Arial"/>
                <a:cs typeface="Arial"/>
                <a:sym typeface="Arial"/>
              </a:rPr>
              <a:t>Have multiple general contractors quote the project</a:t>
            </a:r>
          </a:p>
          <a:p>
            <a:pPr marL="457200" lvl="0" indent="-298450" rtl="0">
              <a:lnSpc>
                <a:spcPct val="115000"/>
              </a:lnSpc>
              <a:spcBef>
                <a:spcPts val="0"/>
              </a:spcBef>
              <a:buClr>
                <a:srgbClr val="FFFFFF"/>
              </a:buClr>
              <a:buSzPct val="100000"/>
              <a:buFont typeface="Arial"/>
              <a:buChar char="●"/>
            </a:pPr>
            <a:r>
              <a:rPr lang="en" sz="1100">
                <a:solidFill>
                  <a:srgbClr val="FFFFFF"/>
                </a:solidFill>
                <a:latin typeface="Arial"/>
                <a:ea typeface="Arial"/>
                <a:cs typeface="Arial"/>
                <a:sym typeface="Arial"/>
              </a:rPr>
              <a:t>Have multiple kitchen suppliers quote equipment through formal bid process </a:t>
            </a:r>
          </a:p>
          <a:p>
            <a:pPr marL="457200" lvl="0" indent="-298450" rtl="0">
              <a:lnSpc>
                <a:spcPct val="115000"/>
              </a:lnSpc>
              <a:spcBef>
                <a:spcPts val="0"/>
              </a:spcBef>
              <a:buClr>
                <a:srgbClr val="FFFFFF"/>
              </a:buClr>
              <a:buSzPct val="100000"/>
              <a:buFont typeface="Arial"/>
              <a:buChar char="●"/>
            </a:pPr>
            <a:r>
              <a:rPr lang="en" sz="1100">
                <a:solidFill>
                  <a:srgbClr val="FFFFFF"/>
                </a:solidFill>
                <a:latin typeface="Arial"/>
                <a:ea typeface="Arial"/>
                <a:cs typeface="Arial"/>
                <a:sym typeface="Arial"/>
              </a:rPr>
              <a:t>Consolidate all costs and prepare a proposal including savings</a:t>
            </a:r>
          </a:p>
          <a:p>
            <a:pPr marL="457200" lvl="0" indent="-298450" rtl="0">
              <a:lnSpc>
                <a:spcPct val="115000"/>
              </a:lnSpc>
              <a:spcBef>
                <a:spcPts val="0"/>
              </a:spcBef>
              <a:buClr>
                <a:srgbClr val="FFFFFF"/>
              </a:buClr>
              <a:buSzPct val="100000"/>
              <a:buFont typeface="Arial"/>
              <a:buChar char="●"/>
            </a:pPr>
            <a:r>
              <a:rPr lang="en" sz="1100">
                <a:solidFill>
                  <a:srgbClr val="FFFFFF"/>
                </a:solidFill>
                <a:latin typeface="Arial"/>
                <a:ea typeface="Arial"/>
                <a:cs typeface="Arial"/>
                <a:sym typeface="Arial"/>
              </a:rPr>
              <a:t>Acquire health and zoning permits </a:t>
            </a:r>
          </a:p>
          <a:p>
            <a:pPr marL="457200" lvl="0" indent="-298450" rtl="0">
              <a:lnSpc>
                <a:spcPct val="115000"/>
              </a:lnSpc>
              <a:spcBef>
                <a:spcPts val="0"/>
              </a:spcBef>
              <a:buClr>
                <a:srgbClr val="FFFFFF"/>
              </a:buClr>
              <a:buSzPct val="100000"/>
              <a:buFont typeface="Arial"/>
              <a:buChar char="●"/>
            </a:pPr>
            <a:r>
              <a:rPr lang="en" sz="1100">
                <a:solidFill>
                  <a:srgbClr val="FFFFFF"/>
                </a:solidFill>
                <a:latin typeface="Arial"/>
                <a:ea typeface="Arial"/>
                <a:cs typeface="Arial"/>
                <a:sym typeface="Arial"/>
              </a:rPr>
              <a:t>Gain approval for regulatory agencies </a:t>
            </a:r>
          </a:p>
          <a:p>
            <a:pPr marL="457200" lvl="0" indent="-298450" rtl="0">
              <a:lnSpc>
                <a:spcPct val="115000"/>
              </a:lnSpc>
              <a:spcBef>
                <a:spcPts val="0"/>
              </a:spcBef>
              <a:buClr>
                <a:srgbClr val="FFFFFF"/>
              </a:buClr>
              <a:buSzPct val="100000"/>
              <a:buFont typeface="Arial"/>
              <a:buChar char="●"/>
            </a:pPr>
            <a:r>
              <a:rPr lang="en" sz="1100">
                <a:solidFill>
                  <a:srgbClr val="FFFFFF"/>
                </a:solidFill>
                <a:latin typeface="Arial"/>
                <a:ea typeface="Arial"/>
                <a:cs typeface="Arial"/>
                <a:sym typeface="Arial"/>
              </a:rPr>
              <a:t>Make appropriate changes to plan from regulatory agencies and incorporate these </a:t>
            </a:r>
          </a:p>
          <a:p>
            <a:pPr lvl="0" rtl="0">
              <a:lnSpc>
                <a:spcPct val="115000"/>
              </a:lnSpc>
              <a:spcBef>
                <a:spcPts val="0"/>
              </a:spcBef>
              <a:buClr>
                <a:schemeClr val="dk1"/>
              </a:buClr>
              <a:buFont typeface="Arial"/>
              <a:buNone/>
            </a:pPr>
            <a:endParaRPr sz="1100">
              <a:solidFill>
                <a:srgbClr val="FFFFFF"/>
              </a:solidFill>
              <a:latin typeface="Arial"/>
              <a:ea typeface="Arial"/>
              <a:cs typeface="Arial"/>
              <a:sym typeface="Arial"/>
            </a:endParaRPr>
          </a:p>
          <a:p>
            <a:pPr lvl="0" rtl="0">
              <a:lnSpc>
                <a:spcPct val="115000"/>
              </a:lnSpc>
              <a:spcBef>
                <a:spcPts val="0"/>
              </a:spcBef>
              <a:buClr>
                <a:schemeClr val="dk1"/>
              </a:buClr>
              <a:buSzPct val="100000"/>
              <a:buFont typeface="Arial"/>
              <a:buNone/>
            </a:pPr>
            <a:r>
              <a:rPr lang="en" sz="1100" u="sng">
                <a:solidFill>
                  <a:srgbClr val="F3F3F3"/>
                </a:solidFill>
                <a:latin typeface="Arial"/>
                <a:ea typeface="Arial"/>
                <a:cs typeface="Arial"/>
                <a:sym typeface="Arial"/>
              </a:rPr>
              <a:t>April 2015</a:t>
            </a:r>
          </a:p>
          <a:p>
            <a:pPr marL="457200" lvl="0" indent="-298450" rtl="0">
              <a:lnSpc>
                <a:spcPct val="115000"/>
              </a:lnSpc>
              <a:spcBef>
                <a:spcPts val="0"/>
              </a:spcBef>
              <a:buClr>
                <a:srgbClr val="FFFFFF"/>
              </a:buClr>
              <a:buSzPct val="100000"/>
              <a:buFont typeface="Arial"/>
              <a:buChar char="●"/>
            </a:pPr>
            <a:r>
              <a:rPr lang="en" sz="1100">
                <a:solidFill>
                  <a:srgbClr val="FFFFFF"/>
                </a:solidFill>
                <a:latin typeface="Arial"/>
                <a:ea typeface="Arial"/>
                <a:cs typeface="Arial"/>
                <a:sym typeface="Arial"/>
              </a:rPr>
              <a:t>Meet with project administrator and review proposal</a:t>
            </a:r>
          </a:p>
          <a:p>
            <a:pPr marL="457200" lvl="0" indent="-298450" rtl="0">
              <a:lnSpc>
                <a:spcPct val="115000"/>
              </a:lnSpc>
              <a:spcBef>
                <a:spcPts val="0"/>
              </a:spcBef>
              <a:buClr>
                <a:srgbClr val="FFFFFF"/>
              </a:buClr>
              <a:buSzPct val="100000"/>
              <a:buFont typeface="Arial"/>
              <a:buChar char="●"/>
            </a:pPr>
            <a:r>
              <a:rPr lang="en" sz="1100">
                <a:solidFill>
                  <a:srgbClr val="FFFFFF"/>
                </a:solidFill>
                <a:latin typeface="Arial"/>
                <a:ea typeface="Arial"/>
                <a:cs typeface="Arial"/>
                <a:sym typeface="Arial"/>
              </a:rPr>
              <a:t>Wait for project administrators and board approval of proposal</a:t>
            </a:r>
          </a:p>
          <a:p>
            <a:pPr lvl="0" rtl="0">
              <a:lnSpc>
                <a:spcPct val="115000"/>
              </a:lnSpc>
              <a:spcBef>
                <a:spcPts val="0"/>
              </a:spcBef>
              <a:buClr>
                <a:schemeClr val="dk1"/>
              </a:buClr>
              <a:buFont typeface="Arial"/>
              <a:buNone/>
            </a:pPr>
            <a:endParaRPr sz="1100">
              <a:solidFill>
                <a:srgbClr val="FFFFFF"/>
              </a:solidFill>
              <a:latin typeface="Arial"/>
              <a:ea typeface="Arial"/>
              <a:cs typeface="Arial"/>
              <a:sym typeface="Arial"/>
            </a:endParaRPr>
          </a:p>
          <a:p>
            <a:pPr lvl="0" rtl="0">
              <a:lnSpc>
                <a:spcPct val="115000"/>
              </a:lnSpc>
              <a:spcBef>
                <a:spcPts val="0"/>
              </a:spcBef>
              <a:buClr>
                <a:schemeClr val="dk1"/>
              </a:buClr>
              <a:buSzPct val="100000"/>
              <a:buFont typeface="Arial"/>
              <a:buNone/>
            </a:pPr>
            <a:r>
              <a:rPr lang="en" sz="1100" u="sng">
                <a:solidFill>
                  <a:srgbClr val="FFFFFF"/>
                </a:solidFill>
                <a:latin typeface="Arial"/>
                <a:ea typeface="Arial"/>
                <a:cs typeface="Arial"/>
                <a:sym typeface="Arial"/>
              </a:rPr>
              <a:t>May 2015</a:t>
            </a:r>
          </a:p>
          <a:p>
            <a:pPr marL="457200" lvl="0" indent="-298450" rtl="0">
              <a:lnSpc>
                <a:spcPct val="115000"/>
              </a:lnSpc>
              <a:spcBef>
                <a:spcPts val="0"/>
              </a:spcBef>
              <a:buClr>
                <a:srgbClr val="FFFFFF"/>
              </a:buClr>
              <a:buSzPct val="100000"/>
              <a:buFont typeface="Arial"/>
              <a:buChar char="●"/>
            </a:pPr>
            <a:r>
              <a:rPr lang="en" sz="1100">
                <a:solidFill>
                  <a:srgbClr val="FFFFFF"/>
                </a:solidFill>
                <a:latin typeface="Arial"/>
                <a:ea typeface="Arial"/>
                <a:cs typeface="Arial"/>
                <a:sym typeface="Arial"/>
              </a:rPr>
              <a:t>Meet collectively with architect, kitchen provider and general contractor</a:t>
            </a:r>
          </a:p>
          <a:p>
            <a:pPr marL="457200" lvl="0" indent="-298450" rtl="0">
              <a:lnSpc>
                <a:spcPct val="115000"/>
              </a:lnSpc>
              <a:spcBef>
                <a:spcPts val="0"/>
              </a:spcBef>
              <a:buClr>
                <a:srgbClr val="FFFFFF"/>
              </a:buClr>
              <a:buSzPct val="100000"/>
              <a:buFont typeface="Arial"/>
              <a:buChar char="●"/>
            </a:pPr>
            <a:r>
              <a:rPr lang="en" sz="1100">
                <a:solidFill>
                  <a:srgbClr val="FFFFFF"/>
                </a:solidFill>
                <a:latin typeface="Arial"/>
                <a:ea typeface="Arial"/>
                <a:cs typeface="Arial"/>
                <a:sym typeface="Arial"/>
              </a:rPr>
              <a:t>Sign contracts</a:t>
            </a:r>
          </a:p>
          <a:p>
            <a:pPr marL="457200" lvl="0" indent="-298450" rtl="0">
              <a:lnSpc>
                <a:spcPct val="115000"/>
              </a:lnSpc>
              <a:spcBef>
                <a:spcPts val="0"/>
              </a:spcBef>
              <a:buClr>
                <a:srgbClr val="FFFFFF"/>
              </a:buClr>
              <a:buSzPct val="100000"/>
              <a:buFont typeface="Arial"/>
              <a:buChar char="●"/>
            </a:pPr>
            <a:r>
              <a:rPr lang="en" sz="1100">
                <a:solidFill>
                  <a:srgbClr val="FFFFFF"/>
                </a:solidFill>
                <a:latin typeface="Arial"/>
                <a:ea typeface="Arial"/>
                <a:cs typeface="Arial"/>
                <a:sym typeface="Arial"/>
              </a:rPr>
              <a:t>General contractor hires trades</a:t>
            </a:r>
          </a:p>
          <a:p>
            <a:pPr>
              <a:spcBef>
                <a:spcPts val="0"/>
              </a:spcBef>
              <a:buNone/>
            </a:pPr>
            <a:endParaRPr/>
          </a:p>
        </p:txBody>
      </p:sp>
      <p:pic>
        <p:nvPicPr>
          <p:cNvPr id="114" name="Shape 114"/>
          <p:cNvPicPr preferRelativeResize="0"/>
          <p:nvPr/>
        </p:nvPicPr>
        <p:blipFill rotWithShape="1">
          <a:blip r:embed="rId3">
            <a:alphaModFix/>
          </a:blip>
          <a:srcRect r="8155"/>
          <a:stretch/>
        </p:blipFill>
        <p:spPr>
          <a:xfrm>
            <a:off x="8582826" y="4656975"/>
            <a:ext cx="561174" cy="486525"/>
          </a:xfrm>
          <a:prstGeom prst="rect">
            <a:avLst/>
          </a:prstGeom>
          <a:noFill/>
          <a:ln>
            <a:noFill/>
          </a:ln>
        </p:spPr>
      </p:pic>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Timeline (cont.)</a:t>
            </a:r>
          </a:p>
        </p:txBody>
      </p:sp>
      <p:sp>
        <p:nvSpPr>
          <p:cNvPr id="120" name="Shape 120"/>
          <p:cNvSpPr txBox="1">
            <a:spLocks noGrp="1"/>
          </p:cNvSpPr>
          <p:nvPr>
            <p:ph type="body" idx="1"/>
          </p:nvPr>
        </p:nvSpPr>
        <p:spPr>
          <a:xfrm>
            <a:off x="270850" y="1190825"/>
            <a:ext cx="4313699" cy="3719699"/>
          </a:xfrm>
          <a:prstGeom prst="rect">
            <a:avLst/>
          </a:prstGeom>
        </p:spPr>
        <p:txBody>
          <a:bodyPr lIns="91425" tIns="91425" rIns="91425" bIns="91425" anchor="t" anchorCtr="0">
            <a:noAutofit/>
          </a:bodyPr>
          <a:lstStyle/>
          <a:p>
            <a:pPr lvl="0" rtl="0">
              <a:lnSpc>
                <a:spcPct val="115000"/>
              </a:lnSpc>
              <a:spcBef>
                <a:spcPts val="0"/>
              </a:spcBef>
              <a:buClr>
                <a:schemeClr val="dk1"/>
              </a:buClr>
              <a:buSzPct val="91666"/>
              <a:buFont typeface="Arial"/>
              <a:buNone/>
            </a:pPr>
            <a:r>
              <a:rPr lang="en" sz="1200" u="sng">
                <a:solidFill>
                  <a:srgbClr val="FFFFFF"/>
                </a:solidFill>
                <a:latin typeface="Arial"/>
                <a:ea typeface="Arial"/>
                <a:cs typeface="Arial"/>
                <a:sym typeface="Arial"/>
              </a:rPr>
              <a:t>June, July 2015</a:t>
            </a:r>
          </a:p>
          <a:p>
            <a:pPr marL="457200" lvl="0" indent="-304800" rtl="0">
              <a:lnSpc>
                <a:spcPct val="115000"/>
              </a:lnSpc>
              <a:spcBef>
                <a:spcPts val="0"/>
              </a:spcBef>
              <a:buClr>
                <a:srgbClr val="B6D7A8"/>
              </a:buClr>
              <a:buSzPct val="100000"/>
              <a:buFont typeface="Arial"/>
              <a:buChar char="●"/>
            </a:pPr>
            <a:r>
              <a:rPr lang="en" sz="1200">
                <a:solidFill>
                  <a:srgbClr val="B6D7A8"/>
                </a:solidFill>
                <a:latin typeface="Arial"/>
                <a:ea typeface="Arial"/>
                <a:cs typeface="Arial"/>
                <a:sym typeface="Arial"/>
              </a:rPr>
              <a:t>Construction underway</a:t>
            </a:r>
          </a:p>
          <a:p>
            <a:pPr marL="457200" lvl="0" indent="-304800" rtl="0">
              <a:lnSpc>
                <a:spcPct val="115000"/>
              </a:lnSpc>
              <a:spcBef>
                <a:spcPts val="0"/>
              </a:spcBef>
              <a:buClr>
                <a:srgbClr val="FFFFFF"/>
              </a:buClr>
              <a:buSzPct val="100000"/>
              <a:buFont typeface="Arial"/>
              <a:buChar char="●"/>
            </a:pPr>
            <a:r>
              <a:rPr lang="en" sz="1200">
                <a:solidFill>
                  <a:srgbClr val="FFFFFF"/>
                </a:solidFill>
                <a:latin typeface="Arial"/>
                <a:ea typeface="Arial"/>
                <a:cs typeface="Arial"/>
                <a:sym typeface="Arial"/>
              </a:rPr>
              <a:t>Obtain fire, theft, liability and water damage insurance </a:t>
            </a:r>
          </a:p>
          <a:p>
            <a:pPr marL="457200" lvl="0" indent="-304800" rtl="0">
              <a:lnSpc>
                <a:spcPct val="115000"/>
              </a:lnSpc>
              <a:spcBef>
                <a:spcPts val="0"/>
              </a:spcBef>
              <a:buClr>
                <a:srgbClr val="FFFFFF"/>
              </a:buClr>
              <a:buSzPct val="100000"/>
              <a:buFont typeface="Arial"/>
              <a:buChar char="●"/>
            </a:pPr>
            <a:r>
              <a:rPr lang="en" sz="1200">
                <a:solidFill>
                  <a:srgbClr val="FFFFFF"/>
                </a:solidFill>
                <a:latin typeface="Arial"/>
                <a:ea typeface="Arial"/>
                <a:cs typeface="Arial"/>
                <a:sym typeface="Arial"/>
              </a:rPr>
              <a:t>Ensure installation and usage of power </a:t>
            </a:r>
          </a:p>
          <a:p>
            <a:pPr lvl="0" rtl="0">
              <a:lnSpc>
                <a:spcPct val="115000"/>
              </a:lnSpc>
              <a:spcBef>
                <a:spcPts val="0"/>
              </a:spcBef>
              <a:buClr>
                <a:schemeClr val="dk1"/>
              </a:buClr>
              <a:buFont typeface="Arial"/>
              <a:buNone/>
            </a:pPr>
            <a:endParaRPr sz="1200">
              <a:solidFill>
                <a:srgbClr val="FFFFFF"/>
              </a:solidFill>
              <a:latin typeface="Arial"/>
              <a:ea typeface="Arial"/>
              <a:cs typeface="Arial"/>
              <a:sym typeface="Arial"/>
            </a:endParaRPr>
          </a:p>
          <a:p>
            <a:pPr lvl="0" rtl="0">
              <a:lnSpc>
                <a:spcPct val="115000"/>
              </a:lnSpc>
              <a:spcBef>
                <a:spcPts val="0"/>
              </a:spcBef>
              <a:buClr>
                <a:schemeClr val="dk1"/>
              </a:buClr>
              <a:buSzPct val="91666"/>
              <a:buFont typeface="Arial"/>
              <a:buNone/>
            </a:pPr>
            <a:r>
              <a:rPr lang="en" sz="1200" u="sng">
                <a:solidFill>
                  <a:srgbClr val="FFFFFF"/>
                </a:solidFill>
                <a:latin typeface="Arial"/>
                <a:ea typeface="Arial"/>
                <a:cs typeface="Arial"/>
                <a:sym typeface="Arial"/>
              </a:rPr>
              <a:t>August 2015</a:t>
            </a:r>
          </a:p>
          <a:p>
            <a:pPr marL="457200" lvl="0" indent="-304800" rtl="0">
              <a:lnSpc>
                <a:spcPct val="115000"/>
              </a:lnSpc>
              <a:spcBef>
                <a:spcPts val="0"/>
              </a:spcBef>
              <a:buClr>
                <a:srgbClr val="FFFFFF"/>
              </a:buClr>
              <a:buSzPct val="100000"/>
              <a:buFont typeface="Arial"/>
              <a:buChar char="●"/>
            </a:pPr>
            <a:r>
              <a:rPr lang="en" sz="1200">
                <a:solidFill>
                  <a:srgbClr val="FFFFFF"/>
                </a:solidFill>
                <a:latin typeface="Arial"/>
                <a:ea typeface="Arial"/>
                <a:cs typeface="Arial"/>
                <a:sym typeface="Arial"/>
              </a:rPr>
              <a:t>Advertise for new employees</a:t>
            </a:r>
          </a:p>
          <a:p>
            <a:pPr marL="457200" lvl="0" indent="-304800" rtl="0">
              <a:lnSpc>
                <a:spcPct val="115000"/>
              </a:lnSpc>
              <a:spcBef>
                <a:spcPts val="0"/>
              </a:spcBef>
              <a:buClr>
                <a:srgbClr val="FFFFFF"/>
              </a:buClr>
              <a:buSzPct val="100000"/>
              <a:buFont typeface="Arial"/>
              <a:buChar char="●"/>
            </a:pPr>
            <a:r>
              <a:rPr lang="en" sz="1200">
                <a:solidFill>
                  <a:srgbClr val="FFFFFF"/>
                </a:solidFill>
                <a:latin typeface="Arial"/>
                <a:ea typeface="Arial"/>
                <a:cs typeface="Arial"/>
                <a:sym typeface="Arial"/>
              </a:rPr>
              <a:t>Interview and select employees </a:t>
            </a:r>
          </a:p>
          <a:p>
            <a:pPr lvl="0" rtl="0">
              <a:lnSpc>
                <a:spcPct val="115000"/>
              </a:lnSpc>
              <a:spcBef>
                <a:spcPts val="0"/>
              </a:spcBef>
              <a:buClr>
                <a:schemeClr val="dk1"/>
              </a:buClr>
              <a:buFont typeface="Arial"/>
              <a:buNone/>
            </a:pPr>
            <a:endParaRPr sz="1200">
              <a:solidFill>
                <a:srgbClr val="FFFFFF"/>
              </a:solidFill>
              <a:latin typeface="Arial"/>
              <a:ea typeface="Arial"/>
              <a:cs typeface="Arial"/>
              <a:sym typeface="Arial"/>
            </a:endParaRPr>
          </a:p>
          <a:p>
            <a:pPr lvl="0" rtl="0">
              <a:lnSpc>
                <a:spcPct val="115000"/>
              </a:lnSpc>
              <a:spcBef>
                <a:spcPts val="0"/>
              </a:spcBef>
              <a:buClr>
                <a:schemeClr val="dk1"/>
              </a:buClr>
              <a:buSzPct val="91666"/>
              <a:buFont typeface="Arial"/>
              <a:buNone/>
            </a:pPr>
            <a:r>
              <a:rPr lang="en" sz="1200" u="sng">
                <a:solidFill>
                  <a:srgbClr val="FFFFFF"/>
                </a:solidFill>
                <a:latin typeface="Arial"/>
                <a:ea typeface="Arial"/>
                <a:cs typeface="Arial"/>
                <a:sym typeface="Arial"/>
              </a:rPr>
              <a:t>September 2015</a:t>
            </a:r>
          </a:p>
          <a:p>
            <a:pPr marL="457200" lvl="0" indent="-304800" rtl="0">
              <a:lnSpc>
                <a:spcPct val="115000"/>
              </a:lnSpc>
              <a:spcBef>
                <a:spcPts val="0"/>
              </a:spcBef>
              <a:buClr>
                <a:srgbClr val="FFFFFF"/>
              </a:buClr>
              <a:buSzPct val="100000"/>
              <a:buFont typeface="Arial"/>
              <a:buChar char="●"/>
            </a:pPr>
            <a:r>
              <a:rPr lang="en" sz="1200">
                <a:solidFill>
                  <a:srgbClr val="FFFFFF"/>
                </a:solidFill>
                <a:latin typeface="Arial"/>
                <a:ea typeface="Arial"/>
                <a:cs typeface="Arial"/>
                <a:sym typeface="Arial"/>
              </a:rPr>
              <a:t>Equipment delivered and installed</a:t>
            </a:r>
          </a:p>
          <a:p>
            <a:pPr marL="457200" lvl="0" indent="-304800" rtl="0">
              <a:lnSpc>
                <a:spcPct val="115000"/>
              </a:lnSpc>
              <a:spcBef>
                <a:spcPts val="0"/>
              </a:spcBef>
              <a:buClr>
                <a:srgbClr val="FFFFFF"/>
              </a:buClr>
              <a:buSzPct val="100000"/>
              <a:buFont typeface="Arial"/>
              <a:buChar char="●"/>
            </a:pPr>
            <a:r>
              <a:rPr lang="en" sz="1200">
                <a:solidFill>
                  <a:srgbClr val="FFFFFF"/>
                </a:solidFill>
                <a:latin typeface="Arial"/>
                <a:ea typeface="Arial"/>
                <a:cs typeface="Arial"/>
                <a:sym typeface="Arial"/>
              </a:rPr>
              <a:t>All other supplies/ food products delivered and incorporated into completed facility</a:t>
            </a:r>
          </a:p>
          <a:p>
            <a:pPr marL="457200" lvl="0" indent="-304800" rtl="0">
              <a:lnSpc>
                <a:spcPct val="115000"/>
              </a:lnSpc>
              <a:spcBef>
                <a:spcPts val="0"/>
              </a:spcBef>
              <a:buClr>
                <a:srgbClr val="FFFFFF"/>
              </a:buClr>
              <a:buSzPct val="100000"/>
              <a:buFont typeface="Arial"/>
              <a:buChar char="●"/>
            </a:pPr>
            <a:r>
              <a:rPr lang="en" sz="1200">
                <a:solidFill>
                  <a:srgbClr val="B6D7A8"/>
                </a:solidFill>
                <a:latin typeface="Arial"/>
                <a:ea typeface="Arial"/>
                <a:cs typeface="Arial"/>
                <a:sym typeface="Arial"/>
              </a:rPr>
              <a:t>Staff and employees trained</a:t>
            </a:r>
            <a:r>
              <a:rPr lang="en" sz="1200">
                <a:solidFill>
                  <a:srgbClr val="FFFFFF"/>
                </a:solidFill>
                <a:latin typeface="Arial"/>
                <a:ea typeface="Arial"/>
                <a:cs typeface="Arial"/>
                <a:sym typeface="Arial"/>
              </a:rPr>
              <a:t> </a:t>
            </a:r>
          </a:p>
          <a:p>
            <a:pPr lvl="0" rtl="0">
              <a:lnSpc>
                <a:spcPct val="115000"/>
              </a:lnSpc>
              <a:spcBef>
                <a:spcPts val="0"/>
              </a:spcBef>
              <a:buClr>
                <a:schemeClr val="dk1"/>
              </a:buClr>
              <a:buFont typeface="Arial"/>
              <a:buNone/>
            </a:pPr>
            <a:endParaRPr sz="1100">
              <a:solidFill>
                <a:srgbClr val="FFFFFF"/>
              </a:solidFill>
              <a:latin typeface="Arial"/>
              <a:ea typeface="Arial"/>
              <a:cs typeface="Arial"/>
              <a:sym typeface="Arial"/>
            </a:endParaRPr>
          </a:p>
          <a:p>
            <a:pPr lvl="0" rtl="0">
              <a:lnSpc>
                <a:spcPct val="115000"/>
              </a:lnSpc>
              <a:spcBef>
                <a:spcPts val="0"/>
              </a:spcBef>
              <a:buNone/>
            </a:pPr>
            <a:endParaRPr sz="1100">
              <a:solidFill>
                <a:srgbClr val="FFFFFF"/>
              </a:solidFill>
              <a:latin typeface="Arial"/>
              <a:ea typeface="Arial"/>
              <a:cs typeface="Arial"/>
              <a:sym typeface="Arial"/>
            </a:endParaRPr>
          </a:p>
          <a:p>
            <a:pPr>
              <a:spcBef>
                <a:spcPts val="0"/>
              </a:spcBef>
              <a:buNone/>
            </a:pPr>
            <a:endParaRPr/>
          </a:p>
        </p:txBody>
      </p:sp>
      <p:sp>
        <p:nvSpPr>
          <p:cNvPr id="121" name="Shape 121"/>
          <p:cNvSpPr txBox="1"/>
          <p:nvPr/>
        </p:nvSpPr>
        <p:spPr>
          <a:xfrm>
            <a:off x="4696250" y="1192700"/>
            <a:ext cx="4220999" cy="3719699"/>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200" u="sng">
                <a:solidFill>
                  <a:srgbClr val="FFFFFF"/>
                </a:solidFill>
              </a:rPr>
              <a:t>October 2015</a:t>
            </a:r>
          </a:p>
          <a:p>
            <a:pPr marL="457200" lvl="0" indent="-304800" rtl="0">
              <a:lnSpc>
                <a:spcPct val="115000"/>
              </a:lnSpc>
              <a:spcBef>
                <a:spcPts val="0"/>
              </a:spcBef>
              <a:buClr>
                <a:srgbClr val="FFFFFF"/>
              </a:buClr>
              <a:buSzPct val="100000"/>
              <a:buFont typeface="Arial"/>
              <a:buChar char="●"/>
            </a:pPr>
            <a:r>
              <a:rPr lang="en" sz="1200">
                <a:solidFill>
                  <a:srgbClr val="FFFFFF"/>
                </a:solidFill>
              </a:rPr>
              <a:t>Final inspections by regulatory agencies </a:t>
            </a:r>
          </a:p>
          <a:p>
            <a:pPr marL="457200" lvl="0" indent="-304800" rtl="0">
              <a:lnSpc>
                <a:spcPct val="115000"/>
              </a:lnSpc>
              <a:spcBef>
                <a:spcPts val="0"/>
              </a:spcBef>
              <a:buClr>
                <a:srgbClr val="FFFFFF"/>
              </a:buClr>
              <a:buSzPct val="100000"/>
              <a:buFont typeface="Arial"/>
              <a:buChar char="●"/>
            </a:pPr>
            <a:r>
              <a:rPr lang="en" sz="1200">
                <a:solidFill>
                  <a:srgbClr val="FFFFFF"/>
                </a:solidFill>
              </a:rPr>
              <a:t>Make any necessary adjustments</a:t>
            </a:r>
          </a:p>
          <a:p>
            <a:pPr lvl="0" rtl="0">
              <a:lnSpc>
                <a:spcPct val="115000"/>
              </a:lnSpc>
              <a:spcBef>
                <a:spcPts val="0"/>
              </a:spcBef>
              <a:buNone/>
            </a:pPr>
            <a:endParaRPr sz="1200">
              <a:solidFill>
                <a:srgbClr val="FFFFFF"/>
              </a:solidFill>
            </a:endParaRPr>
          </a:p>
          <a:p>
            <a:pPr lvl="0" rtl="0">
              <a:lnSpc>
                <a:spcPct val="115000"/>
              </a:lnSpc>
              <a:spcBef>
                <a:spcPts val="0"/>
              </a:spcBef>
              <a:buClr>
                <a:schemeClr val="dk1"/>
              </a:buClr>
              <a:buSzPct val="91666"/>
              <a:buFont typeface="Arial"/>
              <a:buNone/>
            </a:pPr>
            <a:r>
              <a:rPr lang="en" sz="1200" u="sng">
                <a:solidFill>
                  <a:srgbClr val="FFFFFF"/>
                </a:solidFill>
              </a:rPr>
              <a:t>November 2015</a:t>
            </a:r>
          </a:p>
          <a:p>
            <a:pPr marL="457200" lvl="0" indent="-304800" rtl="0">
              <a:lnSpc>
                <a:spcPct val="115000"/>
              </a:lnSpc>
              <a:spcBef>
                <a:spcPts val="0"/>
              </a:spcBef>
              <a:buClr>
                <a:srgbClr val="FFFFFF"/>
              </a:buClr>
              <a:buSzPct val="100000"/>
              <a:buFont typeface="Arial"/>
              <a:buChar char="●"/>
            </a:pPr>
            <a:r>
              <a:rPr lang="en" sz="1200">
                <a:solidFill>
                  <a:srgbClr val="FFFFFF"/>
                </a:solidFill>
              </a:rPr>
              <a:t>Menu testing </a:t>
            </a:r>
          </a:p>
          <a:p>
            <a:pPr marL="457200" lvl="0" indent="-304800" rtl="0">
              <a:lnSpc>
                <a:spcPct val="115000"/>
              </a:lnSpc>
              <a:spcBef>
                <a:spcPts val="0"/>
              </a:spcBef>
              <a:buClr>
                <a:srgbClr val="FFFFFF"/>
              </a:buClr>
              <a:buSzPct val="100000"/>
              <a:buFont typeface="Arial"/>
              <a:buChar char="●"/>
            </a:pPr>
            <a:r>
              <a:rPr lang="en" sz="1200">
                <a:solidFill>
                  <a:srgbClr val="FFFFFF"/>
                </a:solidFill>
              </a:rPr>
              <a:t>Punch list complete</a:t>
            </a:r>
          </a:p>
          <a:p>
            <a:pPr marL="457200" lvl="0" indent="-304800" rtl="0">
              <a:lnSpc>
                <a:spcPct val="115000"/>
              </a:lnSpc>
              <a:spcBef>
                <a:spcPts val="0"/>
              </a:spcBef>
              <a:buClr>
                <a:srgbClr val="FFFFFF"/>
              </a:buClr>
              <a:buSzPct val="100000"/>
              <a:buFont typeface="Arial"/>
              <a:buChar char="●"/>
            </a:pPr>
            <a:r>
              <a:rPr lang="en" sz="1200">
                <a:solidFill>
                  <a:srgbClr val="FFFFFF"/>
                </a:solidFill>
              </a:rPr>
              <a:t>Kitchen and dining are in full use and facility is running </a:t>
            </a:r>
          </a:p>
          <a:p>
            <a:pPr lvl="0" rtl="0">
              <a:lnSpc>
                <a:spcPct val="115000"/>
              </a:lnSpc>
              <a:spcBef>
                <a:spcPts val="0"/>
              </a:spcBef>
              <a:buClr>
                <a:schemeClr val="dk1"/>
              </a:buClr>
              <a:buFont typeface="Arial"/>
              <a:buNone/>
            </a:pPr>
            <a:endParaRPr sz="1200">
              <a:solidFill>
                <a:srgbClr val="FFFFFF"/>
              </a:solidFill>
            </a:endParaRPr>
          </a:p>
          <a:p>
            <a:pPr lvl="0" rtl="0">
              <a:lnSpc>
                <a:spcPct val="115000"/>
              </a:lnSpc>
              <a:spcBef>
                <a:spcPts val="0"/>
              </a:spcBef>
              <a:buClr>
                <a:schemeClr val="dk1"/>
              </a:buClr>
              <a:buSzPct val="91666"/>
              <a:buFont typeface="Arial"/>
              <a:buNone/>
            </a:pPr>
            <a:r>
              <a:rPr lang="en" sz="1200" u="sng">
                <a:solidFill>
                  <a:srgbClr val="FFFFFF"/>
                </a:solidFill>
              </a:rPr>
              <a:t>December 2015</a:t>
            </a:r>
          </a:p>
          <a:p>
            <a:pPr marL="457200" lvl="0" indent="-304800" rtl="0">
              <a:lnSpc>
                <a:spcPct val="115000"/>
              </a:lnSpc>
              <a:spcBef>
                <a:spcPts val="0"/>
              </a:spcBef>
              <a:buClr>
                <a:srgbClr val="B6D7A8"/>
              </a:buClr>
              <a:buSzPct val="100000"/>
              <a:buFont typeface="Arial"/>
              <a:buChar char="●"/>
            </a:pPr>
            <a:r>
              <a:rPr lang="en" sz="1200">
                <a:solidFill>
                  <a:srgbClr val="B6D7A8"/>
                </a:solidFill>
              </a:rPr>
              <a:t>Grand opening of Healthy Hut </a:t>
            </a:r>
          </a:p>
          <a:p>
            <a:pPr lvl="0" rtl="0">
              <a:lnSpc>
                <a:spcPct val="115000"/>
              </a:lnSpc>
              <a:spcBef>
                <a:spcPts val="0"/>
              </a:spcBef>
              <a:buClr>
                <a:schemeClr val="dk1"/>
              </a:buClr>
              <a:buFont typeface="Arial"/>
              <a:buNone/>
            </a:pPr>
            <a:endParaRPr sz="1200">
              <a:solidFill>
                <a:srgbClr val="FFFFFF"/>
              </a:solidFill>
            </a:endParaRPr>
          </a:p>
          <a:p>
            <a:pPr lvl="0" rtl="0">
              <a:lnSpc>
                <a:spcPct val="115000"/>
              </a:lnSpc>
              <a:spcBef>
                <a:spcPts val="0"/>
              </a:spcBef>
              <a:buClr>
                <a:schemeClr val="dk1"/>
              </a:buClr>
              <a:buSzPct val="91666"/>
              <a:buFont typeface="Arial"/>
              <a:buNone/>
            </a:pPr>
            <a:r>
              <a:rPr lang="en" sz="1200" u="sng">
                <a:solidFill>
                  <a:srgbClr val="FFFFFF"/>
                </a:solidFill>
              </a:rPr>
              <a:t>May 2016</a:t>
            </a:r>
          </a:p>
          <a:p>
            <a:pPr marL="457200" lvl="0" indent="-304800" rtl="0">
              <a:lnSpc>
                <a:spcPct val="115000"/>
              </a:lnSpc>
              <a:spcBef>
                <a:spcPts val="0"/>
              </a:spcBef>
              <a:buClr>
                <a:srgbClr val="FFFFFF"/>
              </a:buClr>
              <a:buSzPct val="100000"/>
              <a:buFont typeface="Arial"/>
              <a:buChar char="●"/>
            </a:pPr>
            <a:r>
              <a:rPr lang="en" sz="1200">
                <a:solidFill>
                  <a:srgbClr val="FFFFFF"/>
                </a:solidFill>
              </a:rPr>
              <a:t>Punch list walk- through with architect, kitchen provider, and general contractor </a:t>
            </a:r>
          </a:p>
          <a:p>
            <a:pPr>
              <a:spcBef>
                <a:spcPts val="0"/>
              </a:spcBef>
              <a:buNone/>
            </a:pPr>
            <a:endParaRPr/>
          </a:p>
        </p:txBody>
      </p:sp>
      <p:pic>
        <p:nvPicPr>
          <p:cNvPr id="122" name="Shape 122"/>
          <p:cNvPicPr preferRelativeResize="0"/>
          <p:nvPr/>
        </p:nvPicPr>
        <p:blipFill rotWithShape="1">
          <a:blip r:embed="rId3">
            <a:alphaModFix/>
          </a:blip>
          <a:srcRect r="8155"/>
          <a:stretch/>
        </p:blipFill>
        <p:spPr>
          <a:xfrm>
            <a:off x="8582826" y="4656975"/>
            <a:ext cx="561174" cy="486525"/>
          </a:xfrm>
          <a:prstGeom prst="rect">
            <a:avLst/>
          </a:prstGeom>
          <a:noFill/>
          <a:ln>
            <a:noFill/>
          </a:ln>
        </p:spPr>
      </p:pic>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Regulatory Agencies</a:t>
            </a:r>
          </a:p>
        </p:txBody>
      </p:sp>
      <p:sp>
        <p:nvSpPr>
          <p:cNvPr id="128" name="Shape 12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1800"/>
              <a:t>U.S. Department of Labor</a:t>
            </a:r>
          </a:p>
          <a:p>
            <a:pPr rtl="0">
              <a:spcBef>
                <a:spcPts val="0"/>
              </a:spcBef>
              <a:buNone/>
            </a:pPr>
            <a:r>
              <a:rPr lang="en" sz="1800"/>
              <a:t>OSHA (Occupational Safety &amp; Health Administration)</a:t>
            </a:r>
          </a:p>
          <a:p>
            <a:pPr rtl="0">
              <a:spcBef>
                <a:spcPts val="0"/>
              </a:spcBef>
              <a:buNone/>
            </a:pPr>
            <a:r>
              <a:rPr lang="en" sz="1800"/>
              <a:t>Ohio Department of Health--Food Safety Program</a:t>
            </a:r>
          </a:p>
          <a:p>
            <a:pPr rtl="0">
              <a:spcBef>
                <a:spcPts val="0"/>
              </a:spcBef>
              <a:buNone/>
            </a:pPr>
            <a:r>
              <a:rPr lang="en" sz="1800"/>
              <a:t>USDA</a:t>
            </a:r>
          </a:p>
          <a:p>
            <a:pPr rtl="0">
              <a:spcBef>
                <a:spcPts val="0"/>
              </a:spcBef>
              <a:buNone/>
            </a:pPr>
            <a:r>
              <a:rPr lang="en" sz="1800"/>
              <a:t>USFDA</a:t>
            </a:r>
          </a:p>
          <a:p>
            <a:pPr rtl="0">
              <a:spcBef>
                <a:spcPts val="0"/>
              </a:spcBef>
              <a:buNone/>
            </a:pPr>
            <a:r>
              <a:rPr lang="en" sz="1800"/>
              <a:t>Cleveland Department of Health</a:t>
            </a:r>
          </a:p>
          <a:p>
            <a:pPr>
              <a:spcBef>
                <a:spcPts val="0"/>
              </a:spcBef>
              <a:buNone/>
            </a:pPr>
            <a:endParaRPr sz="1800"/>
          </a:p>
        </p:txBody>
      </p:sp>
      <p:pic>
        <p:nvPicPr>
          <p:cNvPr id="129" name="Shape 129"/>
          <p:cNvPicPr preferRelativeResize="0"/>
          <p:nvPr/>
        </p:nvPicPr>
        <p:blipFill rotWithShape="1">
          <a:blip r:embed="rId3">
            <a:alphaModFix/>
          </a:blip>
          <a:srcRect r="8155"/>
          <a:stretch/>
        </p:blipFill>
        <p:spPr>
          <a:xfrm>
            <a:off x="8582826" y="4656975"/>
            <a:ext cx="561174" cy="486525"/>
          </a:xfrm>
          <a:prstGeom prst="rect">
            <a:avLst/>
          </a:prstGeom>
          <a:noFill/>
          <a:ln>
            <a:noFill/>
          </a:ln>
        </p:spPr>
      </p:pic>
    </p:spTree>
  </p:cSld>
  <p:clrMapOvr>
    <a:masterClrMapping/>
  </p:clrMapOvr>
  <p:transition xmlns:p14="http://schemas.microsoft.com/office/powerpoint/2010/main" spd="slow">
    <p:cut/>
  </p:transition>
</p:sld>
</file>

<file path=ppt/theme/theme1.xml><?xml version="1.0" encoding="utf-8"?>
<a:theme xmlns:a="http://schemas.openxmlformats.org/drawingml/2006/main" name="spotlight">
  <a:themeElements>
    <a:clrScheme name="Custom 439">
      <a:dk1>
        <a:srgbClr val="000000"/>
      </a:dk1>
      <a:lt1>
        <a:srgbClr val="FFFFFF"/>
      </a:lt1>
      <a:dk2>
        <a:srgbClr val="5C6E95"/>
      </a:dk2>
      <a:lt2>
        <a:srgbClr val="ACB4C2"/>
      </a:lt2>
      <a:accent1>
        <a:srgbClr val="667E50"/>
      </a:accent1>
      <a:accent2>
        <a:srgbClr val="CFBF73"/>
      </a:accent2>
      <a:accent3>
        <a:srgbClr val="8C7C82"/>
      </a:accent3>
      <a:accent4>
        <a:srgbClr val="9ABF87"/>
      </a:accent4>
      <a:accent5>
        <a:srgbClr val="CF9462"/>
      </a:accent5>
      <a:accent6>
        <a:srgbClr val="A25642"/>
      </a:accent6>
      <a:hlink>
        <a:srgbClr val="5173A5"/>
      </a:hlink>
      <a:folHlink>
        <a:srgbClr val="6872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2361</Words>
  <Application>Microsoft Macintosh PowerPoint</Application>
  <PresentationFormat>On-screen Show (16:9)</PresentationFormat>
  <Paragraphs>367</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spotlight</vt:lpstr>
      <vt:lpstr>Healthy Hut An Employee Wellness Cafeteria</vt:lpstr>
      <vt:lpstr>Corporation Name &amp; Overview</vt:lpstr>
      <vt:lpstr>Basic Menu Concept</vt:lpstr>
      <vt:lpstr>Overview of Project</vt:lpstr>
      <vt:lpstr>Our Mission and Vision</vt:lpstr>
      <vt:lpstr>Timeline</vt:lpstr>
      <vt:lpstr>Timeline (cont.)</vt:lpstr>
      <vt:lpstr>Timeline (cont.)</vt:lpstr>
      <vt:lpstr>Regulatory Agencies</vt:lpstr>
      <vt:lpstr>Government Regulations</vt:lpstr>
      <vt:lpstr>Logo</vt:lpstr>
      <vt:lpstr>Promotion &amp; Incentives</vt:lpstr>
      <vt:lpstr>Marketing</vt:lpstr>
      <vt:lpstr>Marketing</vt:lpstr>
      <vt:lpstr>PowerPoint Presentation</vt:lpstr>
      <vt:lpstr>Marketing</vt:lpstr>
      <vt:lpstr>Marketing</vt:lpstr>
      <vt:lpstr>Station Menu Boards</vt:lpstr>
      <vt:lpstr>PowerPoint Presentation</vt:lpstr>
      <vt:lpstr>PowerPoint Presentation</vt:lpstr>
      <vt:lpstr>PowerPoint Presentation</vt:lpstr>
      <vt:lpstr>Sample 5-Day Menu</vt:lpstr>
      <vt:lpstr>PowerPoint Presentation</vt:lpstr>
      <vt:lpstr>Sample Quantified Recipe: Quinoa Chili</vt:lpstr>
      <vt:lpstr>Budget &amp; Funding</vt:lpstr>
      <vt:lpstr>Staff</vt:lpstr>
      <vt:lpstr>Organizational Chart</vt:lpstr>
      <vt:lpstr>Hiring Process</vt:lpstr>
      <vt:lpstr>Job Description</vt:lpstr>
      <vt:lpstr>Policy: Attendance </vt:lpstr>
      <vt:lpstr>Procedure: Clocking In &amp; Out</vt:lpstr>
      <vt:lpstr>Procedure: Shift Coverage</vt:lpstr>
      <vt:lpstr>Training Module for Hydration Station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LEED Design Format</vt:lpstr>
      <vt:lpstr>PowerPoint Presentation</vt:lpstr>
      <vt:lpstr>Equipment Needed</vt:lpstr>
      <vt:lpstr>Resources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Hut An Employee Wellness Cafeteria</dc:title>
  <cp:lastModifiedBy>Megan Beyer</cp:lastModifiedBy>
  <cp:revision>1</cp:revision>
  <dcterms:modified xsi:type="dcterms:W3CDTF">2014-12-01T22:20:05Z</dcterms:modified>
</cp:coreProperties>
</file>