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0"/>
  </p:notesMasterIdLst>
  <p:sldIdLst>
    <p:sldId id="256" r:id="rId2"/>
    <p:sldId id="275" r:id="rId3"/>
    <p:sldId id="274" r:id="rId4"/>
    <p:sldId id="257" r:id="rId5"/>
    <p:sldId id="258" r:id="rId6"/>
    <p:sldId id="282" r:id="rId7"/>
    <p:sldId id="259" r:id="rId8"/>
    <p:sldId id="260" r:id="rId9"/>
    <p:sldId id="261" r:id="rId10"/>
    <p:sldId id="262" r:id="rId11"/>
    <p:sldId id="263" r:id="rId12"/>
    <p:sldId id="281" r:id="rId13"/>
    <p:sldId id="264" r:id="rId14"/>
    <p:sldId id="265" r:id="rId15"/>
    <p:sldId id="268" r:id="rId16"/>
    <p:sldId id="296" r:id="rId17"/>
    <p:sldId id="297" r:id="rId18"/>
    <p:sldId id="298" r:id="rId19"/>
    <p:sldId id="299" r:id="rId20"/>
    <p:sldId id="313" r:id="rId21"/>
    <p:sldId id="267" r:id="rId22"/>
    <p:sldId id="269" r:id="rId23"/>
    <p:sldId id="270" r:id="rId24"/>
    <p:sldId id="271" r:id="rId25"/>
    <p:sldId id="314" r:id="rId26"/>
    <p:sldId id="272" r:id="rId27"/>
    <p:sldId id="273" r:id="rId28"/>
    <p:sldId id="285" r:id="rId29"/>
    <p:sldId id="286" r:id="rId30"/>
    <p:sldId id="287" r:id="rId31"/>
    <p:sldId id="289" r:id="rId32"/>
    <p:sldId id="284" r:id="rId33"/>
    <p:sldId id="276" r:id="rId34"/>
    <p:sldId id="290" r:id="rId35"/>
    <p:sldId id="277" r:id="rId36"/>
    <p:sldId id="291" r:id="rId37"/>
    <p:sldId id="292" r:id="rId38"/>
    <p:sldId id="293" r:id="rId39"/>
    <p:sldId id="294" r:id="rId40"/>
    <p:sldId id="280" r:id="rId41"/>
    <p:sldId id="300" r:id="rId42"/>
    <p:sldId id="302" r:id="rId43"/>
    <p:sldId id="316" r:id="rId44"/>
    <p:sldId id="301" r:id="rId45"/>
    <p:sldId id="303" r:id="rId46"/>
    <p:sldId id="318" r:id="rId47"/>
    <p:sldId id="319" r:id="rId48"/>
    <p:sldId id="321" r:id="rId49"/>
    <p:sldId id="324" r:id="rId50"/>
    <p:sldId id="310" r:id="rId51"/>
    <p:sldId id="305" r:id="rId52"/>
    <p:sldId id="311" r:id="rId53"/>
    <p:sldId id="334" r:id="rId54"/>
    <p:sldId id="307" r:id="rId55"/>
    <p:sldId id="306" r:id="rId56"/>
    <p:sldId id="326" r:id="rId57"/>
    <p:sldId id="308" r:id="rId58"/>
    <p:sldId id="335" r:id="rId59"/>
    <p:sldId id="336" r:id="rId60"/>
    <p:sldId id="325" r:id="rId61"/>
    <p:sldId id="309" r:id="rId62"/>
    <p:sldId id="283" r:id="rId63"/>
    <p:sldId id="279" r:id="rId64"/>
    <p:sldId id="295" r:id="rId65"/>
    <p:sldId id="330" r:id="rId66"/>
    <p:sldId id="332" r:id="rId67"/>
    <p:sldId id="328" r:id="rId68"/>
    <p:sldId id="331" r:id="rId6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6D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88" autoAdjust="0"/>
    <p:restoredTop sz="94589" autoAdjust="0"/>
  </p:normalViewPr>
  <p:slideViewPr>
    <p:cSldViewPr>
      <p:cViewPr varScale="1">
        <p:scale>
          <a:sx n="80" d="100"/>
          <a:sy n="80" d="100"/>
        </p:scale>
        <p:origin x="92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notesMaster" Target="notesMasters/notesMaster1.xml"/><Relationship Id="rId71" Type="http://schemas.openxmlformats.org/officeDocument/2006/relationships/presProps" Target="presProps.xml"/><Relationship Id="rId72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theme" Target="theme/theme1.xml"/><Relationship Id="rId74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F322DF-0891-4963-94F3-6D249D0A15C2}" type="datetimeFigureOut">
              <a:rPr lang="en-US" smtClean="0"/>
              <a:pPr/>
              <a:t>4/18/16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EA1B2-7608-411F-B64F-AE3483AE0B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538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EA1B2-7608-411F-B64F-AE3483AE0B9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2584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EA1B2-7608-411F-B64F-AE3483AE0B9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696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-well nourished: slightly bulged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-mild/moderate: slightly dark circles, somewhat hollow look, sometimes dark circles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	-severe: hollow look, depressions, dark circles, loose skin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DFD54-FCD9-453B-B8E8-207AAC75EBE1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428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area of the arm most identified with fat loss. Have patient bend arm, roll skin between fingers, do not include muscle in pinch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DFD54-FCD9-453B-B8E8-207AAC75EBE1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162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area between bones, connecting or lying between bones. Pinch area between thumb and pointer finger. Feel for fat accumulation. Could shake hands with patient and feel while you pull away.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DFD54-FCD9-453B-B8E8-207AAC75EBE1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147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EA1B2-7608-411F-B64F-AE3483AE0B9C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999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A2405-8927-48D7-ABC7-9D235A872E0C}" type="datetimeFigureOut">
              <a:rPr lang="en-US" smtClean="0"/>
              <a:pPr/>
              <a:t>4/18/16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E391B-C394-441E-85B3-59EA1ED2C1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A2405-8927-48D7-ABC7-9D235A872E0C}" type="datetimeFigureOut">
              <a:rPr lang="en-US" smtClean="0"/>
              <a:pPr/>
              <a:t>4/18/16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E391B-C394-441E-85B3-59EA1ED2C1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A2405-8927-48D7-ABC7-9D235A872E0C}" type="datetimeFigureOut">
              <a:rPr lang="en-US" smtClean="0"/>
              <a:pPr/>
              <a:t>4/18/16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E391B-C394-441E-85B3-59EA1ED2C1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A2405-8927-48D7-ABC7-9D235A872E0C}" type="datetimeFigureOut">
              <a:rPr lang="en-US" smtClean="0"/>
              <a:pPr/>
              <a:t>4/18/16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E391B-C394-441E-85B3-59EA1ED2C1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A2405-8927-48D7-ABC7-9D235A872E0C}" type="datetimeFigureOut">
              <a:rPr lang="en-US" smtClean="0"/>
              <a:pPr/>
              <a:t>4/18/16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E391B-C394-441E-85B3-59EA1ED2C1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A2405-8927-48D7-ABC7-9D235A872E0C}" type="datetimeFigureOut">
              <a:rPr lang="en-US" smtClean="0"/>
              <a:pPr/>
              <a:t>4/18/16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E391B-C394-441E-85B3-59EA1ED2C1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A2405-8927-48D7-ABC7-9D235A872E0C}" type="datetimeFigureOut">
              <a:rPr lang="en-US" smtClean="0"/>
              <a:pPr/>
              <a:t>4/18/16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E391B-C394-441E-85B3-59EA1ED2C1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A2405-8927-48D7-ABC7-9D235A872E0C}" type="datetimeFigureOut">
              <a:rPr lang="en-US" smtClean="0"/>
              <a:pPr/>
              <a:t>4/18/16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E391B-C394-441E-85B3-59EA1ED2C1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A2405-8927-48D7-ABC7-9D235A872E0C}" type="datetimeFigureOut">
              <a:rPr lang="en-US" smtClean="0"/>
              <a:pPr/>
              <a:t>4/18/16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E391B-C394-441E-85B3-59EA1ED2C1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A2405-8927-48D7-ABC7-9D235A872E0C}" type="datetimeFigureOut">
              <a:rPr lang="en-US" smtClean="0"/>
              <a:pPr/>
              <a:t>4/18/16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E391B-C394-441E-85B3-59EA1ED2C1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A2405-8927-48D7-ABC7-9D235A872E0C}" type="datetimeFigureOut">
              <a:rPr lang="en-US" smtClean="0"/>
              <a:pPr/>
              <a:t>4/18/16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E391B-C394-441E-85B3-59EA1ED2C1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A2405-8927-48D7-ABC7-9D235A872E0C}" type="datetimeFigureOut">
              <a:rPr lang="en-US" smtClean="0"/>
              <a:pPr/>
              <a:t>4/18/16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E391B-C394-441E-85B3-59EA1ED2C1A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3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5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Relationship Id="rId3" Type="http://schemas.openxmlformats.org/officeDocument/2006/relationships/image" Target="../media/image3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image" Target="../media/image38.jpeg"/><Relationship Id="rId5" Type="http://schemas.openxmlformats.org/officeDocument/2006/relationships/image" Target="../media/image39.jpeg"/><Relationship Id="rId6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4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9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0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gif"/><Relationship Id="rId3" Type="http://schemas.openxmlformats.org/officeDocument/2006/relationships/image" Target="../media/image36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2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4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2" Type="http://schemas.openxmlformats.org/officeDocument/2006/relationships/hyperlink" Target="NULL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4" Type="http://schemas.openxmlformats.org/officeDocument/2006/relationships/hyperlink" Target="NULL" TargetMode="External"/><Relationship Id="rId5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jpeg"/><Relationship Id="rId3" Type="http://schemas.openxmlformats.org/officeDocument/2006/relationships/image" Target="../media/image59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1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2.gif"/><Relationship Id="rId3" Type="http://schemas.openxmlformats.org/officeDocument/2006/relationships/image" Target="../media/image63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4.jpeg"/><Relationship Id="rId3" Type="http://schemas.openxmlformats.org/officeDocument/2006/relationships/image" Target="../media/image11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5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google.com/url?sa=i&amp;rct=j&amp;q=&amp;esrc=s&amp;frm=1&amp;source=images&amp;cd=&amp;cad=rja&amp;uact=8&amp;ved=0CAcQjRw&amp;url=http://www.alsforums.com/forum/do-i-have-als-als/10644-atrophy-first-dorsal-interossseous.html&amp;ei=4zAMVYnwMoqKyASqhYGgBQ&amp;bvm=bv.88528373,d.aWw&amp;psig=AFQjCNHPHFM3vP_U-Vqogwrq1Tsy9LUMJw&amp;ust=1426948448891894" TargetMode="External"/><Relationship Id="rId3" Type="http://schemas.openxmlformats.org/officeDocument/2006/relationships/image" Target="../media/image66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google.com/url?sa=i&amp;rct=j&amp;q=&amp;esrc=s&amp;frm=1&amp;source=images&amp;cd=&amp;cad=rja&amp;uact=8&amp;ved=0CAcQjRw&amp;url=http://www.wikidoc.org/index.php/Muscle_atrophy&amp;ei=6TEMVcimJsemyATlkoCgCg&amp;bvm=bv.88528373,d.aWw&amp;psig=AFQjCNGtywfXgPMWdVHVTG0O4R6c2QMXBw&amp;ust=1426948914198174" TargetMode="External"/><Relationship Id="rId3" Type="http://schemas.openxmlformats.org/officeDocument/2006/relationships/image" Target="../media/image67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8.jpeg"/><Relationship Id="rId3" Type="http://schemas.openxmlformats.org/officeDocument/2006/relationships/image" Target="../media/image45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9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0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2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3.jpeg"/><Relationship Id="rId3" Type="http://schemas.openxmlformats.org/officeDocument/2006/relationships/image" Target="../media/image74.jpe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jpeg"/><Relationship Id="rId3" Type="http://schemas.openxmlformats.org/officeDocument/2006/relationships/image" Target="../media/image78.jpe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jpeg"/><Relationship Id="rId3" Type="http://schemas.openxmlformats.org/officeDocument/2006/relationships/image" Target="../media/image80.jpe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371601"/>
            <a:ext cx="8382000" cy="16001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Nutrition Focused Physical Assessment in Dietetic Curriculum &amp; Practice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429000"/>
            <a:ext cx="6705600" cy="1981200"/>
          </a:xfrm>
        </p:spPr>
        <p:txBody>
          <a:bodyPr/>
          <a:lstStyle/>
          <a:p>
            <a:r>
              <a:rPr lang="en-US" dirty="0" smtClean="0"/>
              <a:t> Miami University Nutrition Program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PD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52400"/>
            <a:ext cx="3581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304800"/>
            <a:ext cx="3124200" cy="1112838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/>
              <a:t>Challenges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382000" cy="460216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buNone/>
            </a:pPr>
            <a:r>
              <a:rPr lang="en-US" dirty="0" smtClean="0"/>
              <a:t>                                   •RDN/DTR’s in practice may                              </a:t>
            </a:r>
          </a:p>
          <a:p>
            <a:pPr>
              <a:spcBef>
                <a:spcPts val="600"/>
              </a:spcBef>
              <a:buNone/>
            </a:pPr>
            <a:r>
              <a:rPr lang="en-US" dirty="0" smtClean="0"/>
              <a:t>                                     have not yet been trained in </a:t>
            </a:r>
          </a:p>
          <a:p>
            <a:pPr>
              <a:spcBef>
                <a:spcPts val="600"/>
              </a:spcBef>
              <a:buNone/>
            </a:pPr>
            <a:r>
              <a:rPr lang="en-US" dirty="0" smtClean="0"/>
              <a:t>                                     putting new assessment </a:t>
            </a:r>
          </a:p>
          <a:p>
            <a:pPr>
              <a:spcBef>
                <a:spcPts val="600"/>
              </a:spcBef>
              <a:buNone/>
            </a:pPr>
            <a:r>
              <a:rPr lang="en-US" dirty="0" smtClean="0"/>
              <a:t>                                     guidelines into practice.</a:t>
            </a:r>
          </a:p>
          <a:p>
            <a:r>
              <a:rPr lang="en-US" dirty="0" smtClean="0"/>
              <a:t>Healthcare facilities have not adopted new guidelines on malnutrition; therefore have not made significant progress toward training their dietetics staff on NFPA techniques.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nutritioncare.org/uploadedImages/01_Site_Directory/Continuing_Education/Live_Programs/malnutrition%20image(1).jpg?n=738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52400"/>
            <a:ext cx="3200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74638"/>
            <a:ext cx="5638800" cy="1630362"/>
          </a:xfrm>
        </p:spPr>
        <p:txBody>
          <a:bodyPr>
            <a:normAutofit/>
          </a:bodyPr>
          <a:lstStyle/>
          <a:p>
            <a:r>
              <a:rPr lang="en-US" b="1" dirty="0" smtClean="0"/>
              <a:t>Malnutrition </a:t>
            </a:r>
            <a:br>
              <a:rPr lang="en-US" b="1" dirty="0" smtClean="0"/>
            </a:br>
            <a:r>
              <a:rPr lang="en-US" b="1" dirty="0" smtClean="0"/>
              <a:t>Diagnosis Guidelines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362200"/>
            <a:ext cx="8382000" cy="3763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Developed by AND &amp; American Society                  for </a:t>
            </a:r>
            <a:r>
              <a:rPr lang="en-US" dirty="0" err="1" smtClean="0"/>
              <a:t>Parenteral</a:t>
            </a:r>
            <a:r>
              <a:rPr lang="en-US" dirty="0" smtClean="0"/>
              <a:t> &amp; </a:t>
            </a:r>
            <a:r>
              <a:rPr lang="en-US" dirty="0" err="1" smtClean="0"/>
              <a:t>Enteral</a:t>
            </a:r>
            <a:r>
              <a:rPr lang="en-US" dirty="0" smtClean="0"/>
              <a:t> Nutrition (ASPEN).</a:t>
            </a:r>
          </a:p>
          <a:p>
            <a:r>
              <a:rPr lang="en-US" dirty="0" smtClean="0"/>
              <a:t>Goal….</a:t>
            </a:r>
            <a:r>
              <a:rPr lang="en-US" b="1" dirty="0" smtClean="0">
                <a:solidFill>
                  <a:srgbClr val="00B050"/>
                </a:solidFill>
              </a:rPr>
              <a:t>use</a:t>
            </a:r>
            <a:r>
              <a:rPr lang="en-US" dirty="0" smtClean="0"/>
              <a:t> guidelines </a:t>
            </a:r>
            <a:r>
              <a:rPr lang="en-US" b="1" dirty="0" smtClean="0">
                <a:solidFill>
                  <a:srgbClr val="7030A0"/>
                </a:solidFill>
              </a:rPr>
              <a:t>consistently</a:t>
            </a:r>
            <a:r>
              <a:rPr lang="en-US" dirty="0" smtClean="0"/>
              <a:t> &amp;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accurately</a:t>
            </a:r>
            <a:r>
              <a:rPr lang="en-US" dirty="0" smtClean="0"/>
              <a:t>, to demonstrate the presence of malnutrition.</a:t>
            </a:r>
          </a:p>
          <a:p>
            <a:r>
              <a:rPr lang="en-US" dirty="0" smtClean="0"/>
              <a:t>Facilitate the physicians’ ability to recognize and appropriately diagnose malnourished patients.</a:t>
            </a:r>
          </a:p>
          <a:p>
            <a:r>
              <a:rPr lang="en-US" dirty="0" smtClean="0"/>
              <a:t>Refer to Handout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3050"/>
            <a:ext cx="7620000" cy="86995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Guidelines from  AND &amp; ASPEN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-304800" y="1435100"/>
            <a:ext cx="4038600" cy="4691063"/>
          </a:xfrm>
        </p:spPr>
        <p:txBody>
          <a:bodyPr>
            <a:normAutofit/>
          </a:bodyPr>
          <a:lstStyle/>
          <a:p>
            <a:pPr lvl="1"/>
            <a:endParaRPr lang="en-US" sz="2400" dirty="0" smtClean="0"/>
          </a:p>
          <a:p>
            <a:pPr lvl="1"/>
            <a:r>
              <a:rPr lang="en-US" sz="2400" b="1" u="sng" dirty="0" smtClean="0"/>
              <a:t>FOUR</a:t>
            </a:r>
            <a:r>
              <a:rPr lang="en-US" sz="2400" dirty="0" smtClean="0"/>
              <a:t> of the </a:t>
            </a:r>
            <a:r>
              <a:rPr lang="en-US" sz="2400" b="1" dirty="0" smtClean="0"/>
              <a:t>SIX</a:t>
            </a:r>
            <a:r>
              <a:rPr lang="en-US" sz="2400" dirty="0" smtClean="0"/>
              <a:t> criteria used to generate malnutrition diagnosis pertain to PHYSICAL ASSESSMENT of……….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 smtClean="0"/>
              <a:t>Muscle mass (wasting)</a:t>
            </a:r>
            <a:endParaRPr lang="en-US" sz="2300" dirty="0" smtClean="0"/>
          </a:p>
          <a:p>
            <a:pPr lvl="2">
              <a:spcBef>
                <a:spcPts val="200"/>
              </a:spcBef>
              <a:buFont typeface="Arial" pitchFamily="34" charset="0"/>
              <a:buChar char="•"/>
            </a:pPr>
            <a:r>
              <a:rPr lang="en-US" sz="2400" dirty="0" smtClean="0"/>
              <a:t>Fat mass (loss of      </a:t>
            </a:r>
          </a:p>
          <a:p>
            <a:pPr lvl="2">
              <a:spcBef>
                <a:spcPts val="200"/>
              </a:spcBef>
            </a:pPr>
            <a:r>
              <a:rPr lang="en-US" sz="2400" dirty="0" smtClean="0"/>
              <a:t>  subcutaneous fat)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 smtClean="0"/>
              <a:t>Fluid accumulation</a:t>
            </a:r>
          </a:p>
          <a:p>
            <a:pPr lvl="2">
              <a:buFont typeface="Arial" pitchFamily="34" charset="0"/>
              <a:buChar char="•"/>
            </a:pPr>
            <a:r>
              <a:rPr lang="en-US" sz="2400" dirty="0" smtClean="0"/>
              <a:t> Hand grip strength</a:t>
            </a:r>
          </a:p>
          <a:p>
            <a:endParaRPr lang="en-US" dirty="0"/>
          </a:p>
        </p:txBody>
      </p:sp>
      <p:pic>
        <p:nvPicPr>
          <p:cNvPr id="5" name="Picture 4" descr="Image result for fat and muscle mass anthropometric measurement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524000"/>
            <a:ext cx="2895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Digital Grip Strength Dynamometer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1524000"/>
            <a:ext cx="1752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www.med-health.net/images/10437462/image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3429000"/>
            <a:ext cx="4800600" cy="30899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/>
          </a:bodyPr>
          <a:lstStyle/>
          <a:p>
            <a:r>
              <a:rPr lang="en-US" dirty="0" smtClean="0"/>
              <a:t>Future Dietetics Education Plan with Expected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Diagnosis of malnutrition and reimbursement requires RDN/DTR’s to become more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in identifying malnutrition!!!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14400" y="3429000"/>
            <a:ext cx="69844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Vigilant &amp; PROACTIVE</a:t>
            </a:r>
            <a:endParaRPr lang="en-US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andeal.org/files/Image/Figure%201.2%20NCP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752600"/>
            <a:ext cx="4572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Linking Malnutrition Identifiers with           </a:t>
            </a:r>
            <a:br>
              <a:rPr lang="en-US" dirty="0" smtClean="0"/>
            </a:br>
            <a:r>
              <a:rPr lang="en-US" dirty="0" smtClean="0"/>
              <a:t>            NCP Terminology </a:t>
            </a:r>
            <a:r>
              <a:rPr lang="en-US" sz="4000" dirty="0" smtClean="0"/>
              <a:t>(objective #3)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5029200" cy="4449763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Assist RDN/DTR’s with visualizing WHY &amp; WHERE NFPA fits into their scope of practice</a:t>
            </a:r>
          </a:p>
          <a:p>
            <a:r>
              <a:rPr lang="en-US" sz="2800" dirty="0" smtClean="0"/>
              <a:t>NCP is a systematic approach to providing high-quality nutrition care</a:t>
            </a:r>
          </a:p>
          <a:p>
            <a:r>
              <a:rPr lang="en-US" sz="2800" dirty="0" smtClean="0"/>
              <a:t>NCP provides RD/DTRs with the ADIME four-step process to individualize care</a:t>
            </a:r>
          </a:p>
          <a:p>
            <a:r>
              <a:rPr lang="en-US" sz="2800" dirty="0" smtClean="0"/>
              <a:t>Refer to Handout 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 smtClean="0"/>
              <a:t>NCP Flowchart</a:t>
            </a:r>
          </a:p>
          <a:p>
            <a:pPr>
              <a:buNone/>
            </a:pPr>
            <a:r>
              <a:rPr lang="en-US" sz="2800" dirty="0" smtClean="0"/>
              <a:t>	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://www.nps.k12.nj.us/wp-content/uploads/sites/92/2014/08/Vision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334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8600" y="0"/>
            <a:ext cx="4876800" cy="21336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        </a:t>
            </a:r>
            <a:br>
              <a:rPr lang="en-US" dirty="0" smtClean="0"/>
            </a:br>
            <a:r>
              <a:rPr lang="en-US" dirty="0" smtClean="0"/>
              <a:t>    </a:t>
            </a:r>
            <a:r>
              <a:rPr lang="en-US" b="1" dirty="0" smtClean="0"/>
              <a:t>Vision for Dietetics             </a:t>
            </a:r>
            <a:br>
              <a:rPr lang="en-US" b="1" dirty="0" smtClean="0"/>
            </a:br>
            <a:r>
              <a:rPr lang="en-US" b="1" dirty="0" smtClean="0"/>
              <a:t>           Education   </a:t>
            </a:r>
            <a:r>
              <a:rPr lang="en-US" sz="5300" b="1" dirty="0" smtClean="0"/>
              <a:t/>
            </a:r>
            <a:br>
              <a:rPr lang="en-US" sz="5300" b="1" dirty="0" smtClean="0"/>
            </a:br>
            <a:r>
              <a:rPr lang="en-US" sz="5300" b="1" dirty="0" smtClean="0"/>
              <a:t>         </a:t>
            </a:r>
            <a:endParaRPr lang="en-US" sz="53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0"/>
            <a:ext cx="8458200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Nutrition related problems are best identified                       through the NCP </a:t>
            </a:r>
          </a:p>
          <a:p>
            <a:pPr lvl="1"/>
            <a:r>
              <a:rPr lang="en-US" dirty="0" smtClean="0"/>
              <a:t>First element is to gather objective &amp; subjective   data to complete a thorough nutrition assessment.</a:t>
            </a:r>
          </a:p>
          <a:p>
            <a:pPr lvl="1"/>
            <a:r>
              <a:rPr lang="en-US" dirty="0" smtClean="0"/>
              <a:t>NFPA is part of step one of the comprehensive nutrition assessment (NFPA consists of 3 steps)</a:t>
            </a:r>
          </a:p>
          <a:p>
            <a:pPr lvl="1"/>
            <a:r>
              <a:rPr lang="en-US" dirty="0" smtClean="0"/>
              <a:t>NFPA (step 3 hands on component) often not performed due to lack of education/training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Comprehensive Nutrition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3581400" cy="44497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Client History</a:t>
            </a:r>
          </a:p>
          <a:p>
            <a:r>
              <a:rPr lang="en-US" dirty="0" smtClean="0"/>
              <a:t>Food/Nutrition History</a:t>
            </a:r>
          </a:p>
          <a:p>
            <a:r>
              <a:rPr lang="en-US" dirty="0" smtClean="0"/>
              <a:t>Laboratory/Medical                                                        test results</a:t>
            </a:r>
          </a:p>
          <a:p>
            <a:r>
              <a:rPr lang="en-US" dirty="0" smtClean="0"/>
              <a:t>Physical                                                      measurements</a:t>
            </a:r>
          </a:p>
          <a:p>
            <a:r>
              <a:rPr lang="en-US" dirty="0" smtClean="0"/>
              <a:t>NFPA findings….</a:t>
            </a:r>
          </a:p>
          <a:p>
            <a:pPr>
              <a:buNone/>
            </a:pPr>
            <a:r>
              <a:rPr lang="en-US" dirty="0" smtClean="0"/>
              <a:t>     -conduct steps 1-3 </a:t>
            </a:r>
          </a:p>
          <a:p>
            <a:pPr>
              <a:buNone/>
            </a:pPr>
            <a:r>
              <a:rPr lang="en-US" dirty="0" smtClean="0"/>
              <a:t>       (</a:t>
            </a:r>
            <a:r>
              <a:rPr lang="en-US" sz="3000" dirty="0" smtClean="0"/>
              <a:t>refer to handout</a:t>
            </a:r>
            <a:r>
              <a:rPr lang="en-US" dirty="0" smtClean="0"/>
              <a:t>)                                                                                                                                                        </a:t>
            </a:r>
            <a:endParaRPr lang="en-US" dirty="0"/>
          </a:p>
        </p:txBody>
      </p:sp>
      <p:pic>
        <p:nvPicPr>
          <p:cNvPr id="4" name="Picture 3" descr="http://4.bp.blogspot.com/_gcBYs2-rt4s/S-Wnm-MNKaI/AAAAAAAACAw/0h3Eb8hL8Rw/s1600/wtfzz+whats+your+diet+history+wm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676400"/>
            <a:ext cx="4495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NFPA Steps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657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Conduct general survey of patient’s appearance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often described as “appears </a:t>
            </a:r>
            <a:r>
              <a:rPr lang="en-US" dirty="0" err="1" smtClean="0"/>
              <a:t>cachetic</a:t>
            </a:r>
            <a:r>
              <a:rPr lang="en-US" dirty="0" smtClean="0"/>
              <a:t>” or “very frail &amp; thin”</a:t>
            </a:r>
          </a:p>
          <a:p>
            <a:r>
              <a:rPr lang="en-US" dirty="0" smtClean="0"/>
              <a:t>Compare findings with available patient data from medical records and other sources</a:t>
            </a:r>
            <a:endParaRPr lang="en-US" dirty="0"/>
          </a:p>
        </p:txBody>
      </p:sp>
      <p:pic>
        <p:nvPicPr>
          <p:cNvPr id="5" name="Picture 4" descr="patient-advocate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981200"/>
            <a:ext cx="4648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cathe.com/wp-content/uploads/2012/02/shutterstock_51227122-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5029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7315200" cy="868362"/>
          </a:xfrm>
        </p:spPr>
        <p:txBody>
          <a:bodyPr/>
          <a:lstStyle/>
          <a:p>
            <a:r>
              <a:rPr lang="en-US" dirty="0" smtClean="0"/>
              <a:t>NFPA Step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572000"/>
            <a:ext cx="4038600" cy="1554163"/>
          </a:xfrm>
        </p:spPr>
        <p:txBody>
          <a:bodyPr>
            <a:normAutofit fontScale="925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410200" y="1524000"/>
            <a:ext cx="3581400" cy="4602163"/>
          </a:xfrm>
        </p:spPr>
        <p:txBody>
          <a:bodyPr>
            <a:normAutofit fontScale="92500"/>
          </a:bodyPr>
          <a:lstStyle/>
          <a:p>
            <a:pPr marL="342900" lvl="1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Evaluate resident’s body </a:t>
            </a:r>
            <a:r>
              <a:rPr lang="en-US" dirty="0" err="1" smtClean="0"/>
              <a:t>habitus</a:t>
            </a:r>
            <a:r>
              <a:rPr lang="en-US" dirty="0" smtClean="0"/>
              <a:t> and compare body mass index and weight changes to findings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Consider whether the individual’s reported appetite and BMI are consistent with the visual assessment of the individual’s body </a:t>
            </a:r>
            <a:r>
              <a:rPr lang="en-US" dirty="0" err="1" smtClean="0"/>
              <a:t>habitus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inlander.com/imager/the-power-of-touch/b/original/2332313/7262/newsinhealth1-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438400"/>
            <a:ext cx="6477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7315200" cy="5211763"/>
          </a:xfrm>
        </p:spPr>
        <p:txBody>
          <a:bodyPr>
            <a:normAutofit/>
          </a:bodyPr>
          <a:lstStyle/>
          <a:p>
            <a:r>
              <a:rPr lang="en-US" dirty="0" smtClean="0"/>
              <a:t>Perform hands on physical assessment, focusing on evaluation of body systems, skin, hair, nails, eyes, oral cavity, upper/ lower body noting signs of nutrient deficiencies or excesses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r>
              <a:rPr lang="en-US" dirty="0" smtClean="0"/>
              <a:t>NFPA Step 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 WHY Nutrition Focused Physical Assessment?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http://poster.4teachers.org/imgFileWizard/93815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524000"/>
            <a:ext cx="2895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533400" y="838200"/>
            <a:ext cx="2368550" cy="1638300"/>
          </a:xfrm>
          <a:prstGeom prst="wedgeEllipseCallout">
            <a:avLst>
              <a:gd name="adj1" fmla="val 101940"/>
              <a:gd name="adj2" fmla="val 4876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RDN/NDTRs are required to be more vigilant &amp; proactive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5980113" y="914400"/>
            <a:ext cx="2249487" cy="1627188"/>
          </a:xfrm>
          <a:prstGeom prst="wedgeEllipseCallout">
            <a:avLst>
              <a:gd name="adj1" fmla="val -96364"/>
              <a:gd name="adj2" fmla="val 44858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4 of 6 criteria used to diagnose malnutrition pertain to NFPA outcomes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AutoShape 5"/>
          <p:cNvSpPr>
            <a:spLocks noChangeArrowheads="1"/>
          </p:cNvSpPr>
          <p:nvPr/>
        </p:nvSpPr>
        <p:spPr bwMode="auto">
          <a:xfrm>
            <a:off x="6091237" y="2819400"/>
            <a:ext cx="2138363" cy="1371600"/>
          </a:xfrm>
          <a:prstGeom prst="wedgeEllipseCallout">
            <a:avLst>
              <a:gd name="adj1" fmla="val -93914"/>
              <a:gd name="adj2" fmla="val -3638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Reimbursement based on clinical outcomes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AutoShape 6"/>
          <p:cNvSpPr>
            <a:spLocks noChangeArrowheads="1"/>
          </p:cNvSpPr>
          <p:nvPr/>
        </p:nvSpPr>
        <p:spPr bwMode="auto">
          <a:xfrm>
            <a:off x="930275" y="2667000"/>
            <a:ext cx="2041525" cy="1371600"/>
          </a:xfrm>
          <a:prstGeom prst="wedgeEllipseCallout">
            <a:avLst>
              <a:gd name="adj1" fmla="val 81388"/>
              <a:gd name="adj2" fmla="val -2951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Recognize insidious effects of malnutrition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4454019" y="59323"/>
            <a:ext cx="2359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5" name="AutoShape 21"/>
          <p:cNvSpPr>
            <a:spLocks noChangeArrowheads="1"/>
          </p:cNvSpPr>
          <p:nvPr/>
        </p:nvSpPr>
        <p:spPr bwMode="auto">
          <a:xfrm>
            <a:off x="5867400" y="4495800"/>
            <a:ext cx="2506662" cy="2065338"/>
          </a:xfrm>
          <a:prstGeom prst="wedgeEllipseCallout">
            <a:avLst>
              <a:gd name="adj1" fmla="val -87086"/>
              <a:gd name="adj2" fmla="val -46958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Boost RDN/NDTRs recognition for professional skills and ability to impact </a:t>
            </a: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healthcare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AutoShape 2"/>
          <p:cNvSpPr>
            <a:spLocks noChangeArrowheads="1"/>
          </p:cNvSpPr>
          <p:nvPr/>
        </p:nvSpPr>
        <p:spPr bwMode="auto">
          <a:xfrm>
            <a:off x="152400" y="4495800"/>
            <a:ext cx="2895600" cy="2133600"/>
          </a:xfrm>
          <a:prstGeom prst="wedgeEllipseCallout">
            <a:avLst>
              <a:gd name="adj1" fmla="val 82930"/>
              <a:gd name="adj2" fmla="val -608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Enhance RDN/NDTRs ability to help prevent, identify and/ or delay outcomes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of malnutrition in multiple care settings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Approaching the Patient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4754563"/>
          </a:xfrm>
        </p:spPr>
        <p:txBody>
          <a:bodyPr>
            <a:normAutofit fontScale="77500" lnSpcReduction="20000"/>
          </a:bodyPr>
          <a:lstStyle/>
          <a:p>
            <a:pPr marL="514350" lvl="0" indent="-514350">
              <a:buAutoNum type="arabicParenR"/>
            </a:pPr>
            <a:r>
              <a:rPr lang="en-US" dirty="0" smtClean="0"/>
              <a:t>Introduce </a:t>
            </a:r>
            <a:r>
              <a:rPr lang="en-US" dirty="0"/>
              <a:t>yourself to the </a:t>
            </a:r>
            <a:r>
              <a:rPr lang="en-US" dirty="0" smtClean="0"/>
              <a:t>patient/resident.  </a:t>
            </a:r>
          </a:p>
          <a:p>
            <a:pPr marL="514350" lvl="0" indent="-514350">
              <a:buAutoNum type="arabicParenR"/>
            </a:pPr>
            <a:r>
              <a:rPr lang="en-US" dirty="0" smtClean="0"/>
              <a:t>Greet patient warmly and explain the purpose of your visit.</a:t>
            </a:r>
          </a:p>
          <a:p>
            <a:pPr marL="914400" lvl="1" indent="-514350">
              <a:buFont typeface="Wingdings" pitchFamily="2" charset="2"/>
              <a:buChar char="Ø"/>
            </a:pPr>
            <a:r>
              <a:rPr lang="en-US" dirty="0" smtClean="0"/>
              <a:t>Consider using the 10/4 rule:  stop 10 feet from the bed while making eye contact and smile, then approach to within 4 feet.  </a:t>
            </a:r>
          </a:p>
          <a:p>
            <a:pPr marL="514350" indent="-514350">
              <a:buAutoNum type="arabicParenR" startAt="3"/>
            </a:pPr>
            <a:r>
              <a:rPr lang="en-US" dirty="0" smtClean="0"/>
              <a:t>Make sure to acknowledge other health care professionals and visitors in the room.</a:t>
            </a:r>
          </a:p>
          <a:p>
            <a:pPr marL="914400" lvl="1" indent="-514350">
              <a:buFont typeface="Wingdings" pitchFamily="2" charset="2"/>
              <a:buChar char="Ø"/>
            </a:pPr>
            <a:r>
              <a:rPr lang="en-US" dirty="0" smtClean="0"/>
              <a:t>Remove distractions (wait for health care professionals to complete their duties and ask permission to turn off television)</a:t>
            </a:r>
          </a:p>
          <a:p>
            <a:pPr marL="0" indent="0">
              <a:buNone/>
            </a:pPr>
            <a:r>
              <a:rPr lang="en-US" dirty="0" smtClean="0"/>
              <a:t>4)    Ask the patient for permission to examine them.</a:t>
            </a:r>
          </a:p>
          <a:p>
            <a:pPr marL="514350" lvl="0" indent="-514350">
              <a:buAutoNum type="arabicParenR" startAt="5"/>
            </a:pPr>
            <a:r>
              <a:rPr lang="en-US" dirty="0" smtClean="0"/>
              <a:t>Wash/dry </a:t>
            </a:r>
            <a:r>
              <a:rPr lang="en-US" dirty="0"/>
              <a:t>hands </a:t>
            </a:r>
            <a:r>
              <a:rPr lang="en-US" dirty="0" smtClean="0"/>
              <a:t>thoroughly--don gloves.</a:t>
            </a:r>
          </a:p>
          <a:p>
            <a:pPr marL="514350" indent="-514350">
              <a:buAutoNum type="arabicParenR" startAt="5"/>
            </a:pPr>
            <a:r>
              <a:rPr lang="en-US" dirty="0" smtClean="0"/>
              <a:t>During </a:t>
            </a:r>
            <a:r>
              <a:rPr lang="en-US" dirty="0"/>
              <a:t>exam, </a:t>
            </a:r>
            <a:r>
              <a:rPr lang="en-US" dirty="0" smtClean="0"/>
              <a:t>ask </a:t>
            </a:r>
            <a:r>
              <a:rPr lang="en-US" dirty="0"/>
              <a:t>the patient questions to get a better idea of their nutritional </a:t>
            </a:r>
            <a:r>
              <a:rPr lang="en-US" dirty="0" smtClean="0"/>
              <a:t>status.</a:t>
            </a:r>
            <a:endParaRPr lang="en-US" dirty="0"/>
          </a:p>
          <a:p>
            <a:pPr marL="0" lvl="0" indent="0">
              <a:buNone/>
            </a:pPr>
            <a:r>
              <a:rPr lang="en-US" dirty="0" smtClean="0"/>
              <a:t>7)    Use </a:t>
            </a:r>
            <a:r>
              <a:rPr lang="en-US" dirty="0"/>
              <a:t>standard precautions to prevent disease </a:t>
            </a:r>
            <a:r>
              <a:rPr lang="en-US" dirty="0" smtClean="0"/>
              <a:t>transmission.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86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nursing.advanceweb.com/SharedResources/Images/2011/052311/Rounding_Bedside_300x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4800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04800"/>
            <a:ext cx="80010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     </a:t>
            </a:r>
            <a:r>
              <a:rPr lang="en-US" sz="4800" b="1" dirty="0" smtClean="0"/>
              <a:t>Using NFPA</a:t>
            </a:r>
            <a:endParaRPr lang="en-US" sz="48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4419600" cy="46482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400" dirty="0" smtClean="0"/>
              <a:t> </a:t>
            </a:r>
            <a:r>
              <a:rPr lang="en-US" dirty="0" smtClean="0"/>
              <a:t>Connects the dots to a physician and a malnutrition diagnosis</a:t>
            </a:r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Enhances ability to </a:t>
            </a:r>
            <a:r>
              <a:rPr lang="en-US" dirty="0" smtClean="0">
                <a:solidFill>
                  <a:srgbClr val="FF0000"/>
                </a:solidFill>
                <a:latin typeface="Rockwell Extra Bold" pitchFamily="18" charset="0"/>
              </a:rPr>
              <a:t>prevent, </a:t>
            </a:r>
            <a:r>
              <a:rPr lang="en-US" dirty="0" smtClean="0">
                <a:solidFill>
                  <a:srgbClr val="00B050"/>
                </a:solidFill>
                <a:latin typeface="Rockwell Extra Bold" pitchFamily="18" charset="0"/>
              </a:rPr>
              <a:t>identify</a:t>
            </a:r>
            <a:r>
              <a:rPr lang="en-US" dirty="0" smtClean="0"/>
              <a:t> and/or </a:t>
            </a:r>
            <a:r>
              <a:rPr lang="en-US" dirty="0" smtClean="0">
                <a:solidFill>
                  <a:schemeClr val="accent1"/>
                </a:solidFill>
                <a:latin typeface="Rockwell Extra Bold" pitchFamily="18" charset="0"/>
              </a:rPr>
              <a:t>delay </a:t>
            </a:r>
            <a:r>
              <a:rPr lang="en-US" dirty="0" smtClean="0"/>
              <a:t>outcomes of malnutrition in multiple care settings.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38862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 Goal for Nutrition   </a:t>
            </a:r>
            <a:br>
              <a:rPr lang="en-US" sz="3600" dirty="0" smtClean="0"/>
            </a:br>
            <a:r>
              <a:rPr lang="en-US" sz="3600" dirty="0" smtClean="0"/>
              <a:t>         Assessment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52400" y="1524000"/>
            <a:ext cx="4267200" cy="4602163"/>
          </a:xfrm>
        </p:spPr>
        <p:txBody>
          <a:bodyPr>
            <a:noAutofit/>
          </a:bodyPr>
          <a:lstStyle/>
          <a:p>
            <a:pPr>
              <a:spcBef>
                <a:spcPts val="300"/>
              </a:spcBef>
              <a:buFont typeface="Arial" pitchFamily="34" charset="0"/>
              <a:buChar char="•"/>
            </a:pPr>
            <a:r>
              <a:rPr lang="en-US" sz="2800" dirty="0" smtClean="0"/>
              <a:t>Incorporate more physical    </a:t>
            </a:r>
          </a:p>
          <a:p>
            <a:pPr>
              <a:spcBef>
                <a:spcPts val="300"/>
              </a:spcBef>
            </a:pPr>
            <a:r>
              <a:rPr lang="en-US" sz="2800" dirty="0" smtClean="0"/>
              <a:t>    assessment training into </a:t>
            </a:r>
          </a:p>
          <a:p>
            <a:pPr>
              <a:spcBef>
                <a:spcPts val="300"/>
              </a:spcBef>
            </a:pPr>
            <a:r>
              <a:rPr lang="en-US" sz="2800" dirty="0" smtClean="0"/>
              <a:t>    the dietetics curriculum.</a:t>
            </a:r>
          </a:p>
          <a:p>
            <a:endParaRPr lang="en-US" dirty="0" smtClean="0"/>
          </a:p>
          <a:p>
            <a:pPr>
              <a:spcBef>
                <a:spcPts val="300"/>
              </a:spcBef>
              <a:buFont typeface="Arial" pitchFamily="34" charset="0"/>
              <a:buChar char="•"/>
            </a:pPr>
            <a:r>
              <a:rPr lang="en-US" sz="2800" dirty="0" smtClean="0"/>
              <a:t>Provide hands-on training   </a:t>
            </a:r>
          </a:p>
          <a:p>
            <a:pPr>
              <a:spcBef>
                <a:spcPts val="300"/>
              </a:spcBef>
            </a:pPr>
            <a:r>
              <a:rPr lang="en-US" sz="2800" dirty="0" smtClean="0"/>
              <a:t>    for students to gain the   </a:t>
            </a:r>
          </a:p>
          <a:p>
            <a:pPr>
              <a:spcBef>
                <a:spcPts val="300"/>
              </a:spcBef>
            </a:pPr>
            <a:r>
              <a:rPr lang="en-US" sz="2800" dirty="0" smtClean="0"/>
              <a:t>    self-assurance and skills </a:t>
            </a:r>
          </a:p>
          <a:p>
            <a:pPr>
              <a:spcBef>
                <a:spcPts val="300"/>
              </a:spcBef>
            </a:pPr>
            <a:r>
              <a:rPr lang="en-US" sz="2800" dirty="0" smtClean="0"/>
              <a:t>    set necessary to perform </a:t>
            </a:r>
          </a:p>
          <a:p>
            <a:pPr>
              <a:spcBef>
                <a:spcPts val="300"/>
              </a:spcBef>
            </a:pPr>
            <a:r>
              <a:rPr lang="en-US" sz="2800" dirty="0" smtClean="0"/>
              <a:t>    NFPA as part of the NCP.</a:t>
            </a:r>
            <a:endParaRPr lang="en-US" sz="2800" dirty="0"/>
          </a:p>
        </p:txBody>
      </p:sp>
      <p:pic>
        <p:nvPicPr>
          <p:cNvPr id="4" name="Picture 3" descr="http://www.nursepractitionerschools.com/wp-content/uploads/2014/11/hospice-np-patient-hold-hands-256x25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685800"/>
            <a:ext cx="43434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minnesotahypnosis.com/wp-content/uploads/Screen-Shot-2013-10-28-at-9.58.51-AM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15104">
            <a:off x="4511679" y="-17509"/>
            <a:ext cx="4366429" cy="4196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7200" dirty="0" smtClean="0"/>
              <a:t>          Benefits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4800600" cy="43735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Cutting-edge educational experiences.</a:t>
            </a:r>
          </a:p>
          <a:p>
            <a:r>
              <a:rPr lang="en-US" dirty="0" smtClean="0"/>
              <a:t>Increased recognition of the RDN/DTRs in the functioning of the health care team.</a:t>
            </a:r>
          </a:p>
          <a:p>
            <a:r>
              <a:rPr lang="en-US" dirty="0" smtClean="0"/>
              <a:t>Team experiences/ collaboration for students.</a:t>
            </a:r>
          </a:p>
          <a:p>
            <a:r>
              <a:rPr lang="en-US" dirty="0" smtClean="0"/>
              <a:t>Novice level NFPA skills  prior to starting entry-level practice.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6477000" cy="1554162"/>
          </a:xfrm>
        </p:spPr>
        <p:txBody>
          <a:bodyPr>
            <a:normAutofit/>
          </a:bodyPr>
          <a:lstStyle/>
          <a:p>
            <a:r>
              <a:rPr lang="en-US" dirty="0" smtClean="0"/>
              <a:t>Suggestions for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458200" cy="4724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Students will ….</a:t>
            </a:r>
          </a:p>
          <a:p>
            <a:r>
              <a:rPr lang="en-US" dirty="0" smtClean="0"/>
              <a:t>Engage in and incorporate NFPA into existing MNT courses</a:t>
            </a:r>
          </a:p>
          <a:p>
            <a:r>
              <a:rPr lang="en-US" dirty="0" smtClean="0"/>
              <a:t>Utilize resources already present</a:t>
            </a:r>
          </a:p>
          <a:p>
            <a:pPr lvl="1"/>
            <a:r>
              <a:rPr lang="en-US" dirty="0" smtClean="0"/>
              <a:t>Students will perform NFPA in class  </a:t>
            </a:r>
          </a:p>
          <a:p>
            <a:pPr lvl="1"/>
            <a:r>
              <a:rPr lang="en-US" dirty="0" smtClean="0"/>
              <a:t>Students </a:t>
            </a:r>
            <a:r>
              <a:rPr lang="en-US" dirty="0" err="1" smtClean="0"/>
              <a:t>willl</a:t>
            </a:r>
            <a:r>
              <a:rPr lang="en-US" dirty="0" smtClean="0"/>
              <a:t> reflect on NFPA experience</a:t>
            </a:r>
          </a:p>
          <a:p>
            <a:r>
              <a:rPr lang="en-US" dirty="0" smtClean="0"/>
              <a:t>Students will obtain training in classroom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Obtain Certificate of Training in Adult Malnutrition through the Abbott Nutrition Health Institute (ANHI) website.</a:t>
            </a:r>
          </a:p>
          <a:p>
            <a:pPr lvl="1"/>
            <a:r>
              <a:rPr lang="en-US" dirty="0" smtClean="0"/>
              <a:t>Allows students to obtain a uniform understanding of the NFPA process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nternet based courses from the ANHI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communicatingfoodforhealth.com/wp-content/uploads/2012/09/4742683-xsmall-300x2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0"/>
            <a:ext cx="5181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482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       Suggestions   </a:t>
            </a:r>
            <a:br>
              <a:rPr lang="en-US" dirty="0" smtClean="0"/>
            </a:br>
            <a:r>
              <a:rPr lang="en-US" dirty="0" smtClean="0"/>
              <a:t>        continued….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839200" cy="4876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Students will…. 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Reach out to preceptors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    as content/training                                                          experts  </a:t>
            </a:r>
          </a:p>
          <a:p>
            <a:r>
              <a:rPr lang="en-US" dirty="0" smtClean="0"/>
              <a:t>Collaborate with students to infuse hands-on nutrition focused physical exam education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Implementation</a:t>
            </a:r>
            <a:br>
              <a:rPr lang="en-US" dirty="0" smtClean="0"/>
            </a:br>
            <a:r>
              <a:rPr lang="en-US" dirty="0" smtClean="0"/>
              <a:t> NFPA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8915400" cy="495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Demonstration/simulation lecture in each of the following subjects</a:t>
            </a:r>
          </a:p>
          <a:p>
            <a:pPr marL="512763" lvl="1" indent="-231775">
              <a:buFont typeface="Arial" pitchFamily="34" charset="0"/>
              <a:buChar char="•"/>
            </a:pPr>
            <a:r>
              <a:rPr lang="en-US" dirty="0" smtClean="0"/>
              <a:t>Body Composition</a:t>
            </a:r>
          </a:p>
          <a:p>
            <a:pPr marL="512763" lvl="1" indent="-231775">
              <a:buFont typeface="Arial" pitchFamily="34" charset="0"/>
              <a:buChar char="•"/>
            </a:pPr>
            <a:r>
              <a:rPr lang="en-US" dirty="0" smtClean="0"/>
              <a:t>Anthropometric Indices</a:t>
            </a:r>
          </a:p>
          <a:p>
            <a:pPr marL="512763" lvl="1" indent="-231775">
              <a:buFont typeface="Arial" pitchFamily="34" charset="0"/>
              <a:buChar char="•"/>
            </a:pPr>
            <a:r>
              <a:rPr lang="en-US" dirty="0" smtClean="0"/>
              <a:t>Vital Sign Measurement/Biochemical </a:t>
            </a:r>
          </a:p>
          <a:p>
            <a:pPr marL="512763" lvl="1" indent="-231775">
              <a:buFont typeface="Arial" pitchFamily="34" charset="0"/>
              <a:buChar char="•"/>
            </a:pPr>
            <a:r>
              <a:rPr lang="en-US" dirty="0" smtClean="0"/>
              <a:t>NFPA Head-to-Toe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nicholls.edu/dietetics/files/2007/11/0430-dietetics-stock-2013-0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200400"/>
            <a:ext cx="4038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n-US" dirty="0" smtClean="0"/>
              <a:t>Body 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1143000"/>
            <a:ext cx="3505200" cy="4983163"/>
          </a:xfrm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err="1" smtClean="0"/>
              <a:t>Bod</a:t>
            </a:r>
            <a:r>
              <a:rPr lang="en-US" dirty="0" smtClean="0"/>
              <a:t> Pod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Bioelectrical Impedance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err="1" smtClean="0"/>
              <a:t>Skinfold</a:t>
            </a:r>
            <a:r>
              <a:rPr lang="en-US" dirty="0" smtClean="0"/>
              <a:t> Analysis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http://www.drgrazer.com/graphics/bodpod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4000"/>
            <a:ext cx="3886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Stock_000016385972XSmall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371600"/>
            <a:ext cx="6172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Anthropometric Indices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Height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Body weight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Waist circumference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Arm span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Knee height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274638"/>
            <a:ext cx="5105400" cy="1630362"/>
          </a:xfrm>
        </p:spPr>
        <p:txBody>
          <a:bodyPr>
            <a:noAutofit/>
          </a:bodyPr>
          <a:lstStyle/>
          <a:p>
            <a:pPr>
              <a:lnSpc>
                <a:spcPts val="6500"/>
              </a:lnSpc>
            </a:pPr>
            <a:r>
              <a:rPr lang="en-US" sz="6000" dirty="0" smtClean="0"/>
              <a:t>Behavioral </a:t>
            </a:r>
            <a:br>
              <a:rPr lang="en-US" sz="6000" dirty="0" smtClean="0"/>
            </a:br>
            <a:r>
              <a:rPr lang="en-US" sz="6000" dirty="0" smtClean="0"/>
              <a:t>Objectives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267200"/>
          </a:xfrm>
        </p:spPr>
        <p:txBody>
          <a:bodyPr>
            <a:normAutofit fontScale="85000"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Identify the components of a NFPA.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List four areas NFPA techniques assess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Identify where NFPA fits into the dietetic scope of practice and day-to-day provision of care activities.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Define the four techniques used to conduct a NFPA.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Review benefits and suggestions for implementation of NFPA into the Dietetics Curriculum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smtClean="0"/>
              <a:t>Utilize a simulated case scenario and determine malnutrition diagnosis from a demonstrated head-to-toe NFPA.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http://www.alliedhealthworld.com/imagesvr_ce/ahw/dietitian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276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://img.ehowcdn.com/615x200/ehow/images/a00/0c/sa/digital-ear-thermometer-800x8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219200"/>
            <a:ext cx="34194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Vital Sign Measurement/Biochemical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Temperature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Pulse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Blood pressure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Respiration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Bowel Sounds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Finger stick blood sugar</a:t>
            </a:r>
          </a:p>
          <a:p>
            <a:endParaRPr lang="en-US" dirty="0"/>
          </a:p>
        </p:txBody>
      </p:sp>
      <p:pic>
        <p:nvPicPr>
          <p:cNvPr id="4" name="Picture 3" descr="http://sublimare.com/wp-content/uploads/2013/11/diabetes_finger-stick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419600"/>
            <a:ext cx="3657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4.bp.blogspot.com/-xakCzSHRjVk/UBqKBhSHGFI/AAAAAAAAA98/DQA5gwGxO2Y/s1600/Tensi%C3%B3n+arterial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3962400"/>
            <a:ext cx="35242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://www.medicalnewstoday.com/images/articles/258118-check-pulse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1447800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274638"/>
            <a:ext cx="396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                       Bowel Sounds</a:t>
            </a:r>
            <a:br>
              <a:rPr lang="en-US" dirty="0" smtClean="0"/>
            </a:br>
            <a:r>
              <a:rPr lang="en-US" dirty="0" smtClean="0"/>
              <a:t>Auscultation</a:t>
            </a:r>
            <a:endParaRPr lang="en-US" dirty="0"/>
          </a:p>
        </p:txBody>
      </p:sp>
      <p:pic>
        <p:nvPicPr>
          <p:cNvPr id="4" name="Content Placeholder 3" descr="http://www.isu.edu/nursing/images/sim-person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6200" y="381000"/>
            <a:ext cx="4876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029200" y="2133600"/>
            <a:ext cx="3733800" cy="4114800"/>
          </a:xfrm>
        </p:spPr>
        <p:txBody>
          <a:bodyPr>
            <a:normAutofit/>
          </a:bodyPr>
          <a:lstStyle/>
          <a:p>
            <a:r>
              <a:rPr lang="en-US" dirty="0" smtClean="0"/>
              <a:t>Listening to sounds with a stethoscope to assess bowel motility</a:t>
            </a:r>
          </a:p>
          <a:p>
            <a:r>
              <a:rPr lang="en-US" dirty="0" smtClean="0"/>
              <a:t>Bowel sounds produced with air   and fluid movement through the small intestine </a:t>
            </a:r>
          </a:p>
          <a:p>
            <a:pPr lvl="1">
              <a:buNone/>
            </a:pPr>
            <a:r>
              <a:rPr lang="en-US" dirty="0" smtClean="0"/>
              <a:t>	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715000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Typany</a:t>
            </a:r>
            <a:r>
              <a:rPr lang="en-US" sz="2400" dirty="0" smtClean="0"/>
              <a:t>:  High pitched drum like sound.  Represents the presence of air.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research.chop.edu/blog/wp-content/uploads/2013/03/vital.signs_.jpg"/>
          <p:cNvPicPr/>
          <p:nvPr/>
        </p:nvPicPr>
        <p:blipFill rotWithShape="1">
          <a:blip r:embed="rId2" cstate="print"/>
          <a:srcRect l="1053" t="3572" r="-1053" b="-3572"/>
          <a:stretch/>
        </p:blipFill>
        <p:spPr bwMode="auto">
          <a:xfrm>
            <a:off x="990600" y="190130"/>
            <a:ext cx="7239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Bowel Sounds-Auscultation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572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Normal bowl sounds are high-pitched gurgle and occur from 5 to 35 x /minute</a:t>
            </a:r>
          </a:p>
          <a:p>
            <a:r>
              <a:rPr lang="en-US" dirty="0" smtClean="0"/>
              <a:t>Hyperactive are loud, high-pitched, rushing and tinkling sounds</a:t>
            </a:r>
          </a:p>
          <a:p>
            <a:r>
              <a:rPr lang="en-US" dirty="0" smtClean="0"/>
              <a:t>Hypoactive are quieter and are heard less frequently , only every 15 to 20 seconds (4x/min)</a:t>
            </a:r>
          </a:p>
          <a:p>
            <a:r>
              <a:rPr lang="en-US" dirty="0" smtClean="0"/>
              <a:t>Hypoactive or absent-symptoms of a paralytic </a:t>
            </a:r>
            <a:r>
              <a:rPr lang="en-US" dirty="0" err="1" smtClean="0"/>
              <a:t>ileus</a:t>
            </a:r>
            <a:r>
              <a:rPr lang="en-US" dirty="0" smtClean="0"/>
              <a:t> or peritonitis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0.static.wix.com/media/dbf477_d2158fb085464132439254c2cb0a15b6.jpg_25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048000"/>
            <a:ext cx="3657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http://i.ytimg.com/vi/n8OFv3YzRfE/hqdefault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52400"/>
            <a:ext cx="4343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4648200" cy="2590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</a:t>
            </a:r>
            <a:br>
              <a:rPr lang="en-US" dirty="0" smtClean="0"/>
            </a:br>
            <a:r>
              <a:rPr lang="en-US" dirty="0" smtClean="0"/>
              <a:t>NFPA </a:t>
            </a:r>
            <a:br>
              <a:rPr lang="en-US" dirty="0" smtClean="0"/>
            </a:br>
            <a:r>
              <a:rPr lang="en-US" dirty="0" smtClean="0"/>
              <a:t>Getting Started</a:t>
            </a:r>
            <a:br>
              <a:rPr lang="en-US" dirty="0" smtClean="0"/>
            </a:br>
            <a:r>
              <a:rPr lang="en-US" dirty="0" smtClean="0"/>
              <a:t>Head-to Toe </a:t>
            </a:r>
            <a:br>
              <a:rPr lang="en-US" dirty="0" smtClean="0"/>
            </a:br>
            <a:r>
              <a:rPr lang="en-US" dirty="0" smtClean="0"/>
              <a:t>(Step 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3200400"/>
            <a:ext cx="4648200" cy="3276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Follows review of patient’s medical and social history,  laboratory results, and a nutrition history interview</a:t>
            </a:r>
          </a:p>
          <a:p>
            <a:r>
              <a:rPr lang="en-US" dirty="0" smtClean="0"/>
              <a:t>Review of each body system </a:t>
            </a:r>
            <a:r>
              <a:rPr lang="en-US" dirty="0" err="1" smtClean="0"/>
              <a:t>vs</a:t>
            </a:r>
            <a:r>
              <a:rPr lang="en-US" dirty="0" smtClean="0"/>
              <a:t> focus on a specific system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1.bp.blogspot.com/-lVkDaGJu83Q/T_ovYzi5_PI/AAAAAAAAA3M/8vGSaR1Plns/s1600/Pallor+with+anemi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295400"/>
            <a:ext cx="32766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http://www.radicalselfdefense.com/images/skin%20turgor/turgor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2400"/>
            <a:ext cx="226695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00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Components of </a:t>
            </a:r>
            <a:br>
              <a:rPr lang="en-US" dirty="0" smtClean="0"/>
            </a:br>
            <a:r>
              <a:rPr lang="en-US" dirty="0" smtClean="0"/>
              <a:t>Head-to-Toe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33600"/>
            <a:ext cx="2819400" cy="3992563"/>
          </a:xfrm>
        </p:spPr>
        <p:txBody>
          <a:bodyPr>
            <a:normAutofit fontScale="77500" lnSpcReduction="20000"/>
          </a:bodyPr>
          <a:lstStyle/>
          <a:p>
            <a:pPr lvl="1"/>
            <a:r>
              <a:rPr lang="en-US" dirty="0" smtClean="0"/>
              <a:t>skin</a:t>
            </a:r>
          </a:p>
          <a:p>
            <a:pPr lvl="1"/>
            <a:r>
              <a:rPr lang="en-US" dirty="0" smtClean="0"/>
              <a:t>hair </a:t>
            </a:r>
          </a:p>
          <a:p>
            <a:pPr lvl="1"/>
            <a:r>
              <a:rPr lang="en-US" dirty="0" smtClean="0"/>
              <a:t>nails </a:t>
            </a:r>
          </a:p>
          <a:p>
            <a:pPr lvl="1"/>
            <a:r>
              <a:rPr lang="en-US" dirty="0" smtClean="0"/>
              <a:t>eyes </a:t>
            </a:r>
          </a:p>
          <a:p>
            <a:pPr lvl="1"/>
            <a:r>
              <a:rPr lang="en-US" dirty="0" smtClean="0"/>
              <a:t>oral cavity (lips, gums, tongue)</a:t>
            </a:r>
          </a:p>
          <a:p>
            <a:pPr lvl="1"/>
            <a:r>
              <a:rPr lang="en-US" dirty="0" smtClean="0"/>
              <a:t>upper body (arm, shoulder, clavicle, hands)</a:t>
            </a:r>
          </a:p>
          <a:p>
            <a:pPr lvl="1"/>
            <a:r>
              <a:rPr lang="en-US" dirty="0" smtClean="0"/>
              <a:t>lower body (quadriceps, knee, calf)</a:t>
            </a:r>
          </a:p>
          <a:p>
            <a:endParaRPr lang="en-US" dirty="0"/>
          </a:p>
        </p:txBody>
      </p:sp>
      <p:pic>
        <p:nvPicPr>
          <p:cNvPr id="6" name="Picture 5" descr="https://s-media-cache-ak0.pinimg.com/236x/05/8f/99/058f99748d1892657fd23a41bce939bc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304800"/>
            <a:ext cx="2667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Bumps on the Skin on Your Shoulder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3505200"/>
            <a:ext cx="3810000" cy="2838450"/>
          </a:xfrm>
          <a:prstGeom prst="rect">
            <a:avLst/>
          </a:prstGeom>
          <a:noFill/>
        </p:spPr>
      </p:pic>
      <p:pic>
        <p:nvPicPr>
          <p:cNvPr id="8" name="Picture 7" descr="http://www.sciencephoto.com/image/264541/350wm/M3300897-Leg_muscle_wasting-SPL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3352800"/>
            <a:ext cx="22669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3276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      Four </a:t>
            </a:r>
            <a:br>
              <a:rPr lang="en-US" dirty="0" smtClean="0"/>
            </a:br>
            <a:r>
              <a:rPr lang="en-US" dirty="0" smtClean="0"/>
              <a:t>Techniques                                                                          </a:t>
            </a:r>
            <a:br>
              <a:rPr lang="en-US" dirty="0" smtClean="0"/>
            </a:br>
            <a:r>
              <a:rPr lang="en-US" sz="3100" dirty="0" smtClean="0"/>
              <a:t>(objective #4)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2209799"/>
            <a:ext cx="2667000" cy="266700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Inspection</a:t>
            </a:r>
          </a:p>
          <a:p>
            <a:r>
              <a:rPr lang="en-US" sz="3200" dirty="0" smtClean="0"/>
              <a:t>Palpation</a:t>
            </a:r>
          </a:p>
          <a:p>
            <a:r>
              <a:rPr lang="en-US" sz="3200" dirty="0" smtClean="0"/>
              <a:t>Percussion</a:t>
            </a:r>
          </a:p>
          <a:p>
            <a:r>
              <a:rPr lang="en-US" sz="3200" dirty="0" smtClean="0"/>
              <a:t>Auscultation</a:t>
            </a:r>
            <a:endParaRPr lang="en-US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2667000" y="5410200"/>
            <a:ext cx="6324600" cy="1219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dirty="0" smtClean="0"/>
              <a:t>    Most common used for Head-to Toe assessment are inspection &amp; palpation</a:t>
            </a:r>
            <a:endParaRPr lang="en-US" dirty="0"/>
          </a:p>
        </p:txBody>
      </p:sp>
      <p:pic>
        <p:nvPicPr>
          <p:cNvPr id="7" name="Picture 2" descr="http://cancer2000.net/pancreaticcancer2000/temporal_wastin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50534"/>
            <a:ext cx="4953000" cy="442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Inspection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Visual observation of color, shape, texture &amp; size.</a:t>
            </a:r>
          </a:p>
          <a:p>
            <a:endParaRPr lang="en-US" dirty="0"/>
          </a:p>
        </p:txBody>
      </p:sp>
      <p:pic>
        <p:nvPicPr>
          <p:cNvPr id="10" name="Picture 9" descr="http://bongareenaturopathic.com.au/wp-content/uploads/2013/03/tongue-diagnosi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819400"/>
            <a:ext cx="2743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http://www.osceskills.com/resources/Look-in-the-eyes-for-any-signs-of-jaundice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00" y="2819400"/>
            <a:ext cx="3048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http://www.osceskills.com/resources/Inspect-the-patients-hands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2819400"/>
            <a:ext cx="3200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Palpation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534400" cy="4754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 Use of touch to examine location, texture, size, temperature, tenderness, and mobility.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Tips and pads of fingers are                                                             used to assess pulsations and                                               tenderness (capillary refill                                                         time of nail plate &lt; 3 seconds)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Back of the hand is used to                                                                  assess temperature</a:t>
            </a:r>
          </a:p>
          <a:p>
            <a:endParaRPr lang="en-US" dirty="0"/>
          </a:p>
        </p:txBody>
      </p:sp>
      <p:pic>
        <p:nvPicPr>
          <p:cNvPr id="4" name="Picture 3" descr="http://www.medcomrn.com/im/ce/m2/m241/m241r_z2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514600"/>
            <a:ext cx="3962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US" dirty="0" smtClean="0"/>
              <a:t>Tapping of fingers against body surfaces and listening for sounds that reflect solids/fluids/gas.</a:t>
            </a:r>
          </a:p>
          <a:p>
            <a:pPr lvl="1"/>
            <a:r>
              <a:rPr lang="en-US" dirty="0" err="1" smtClean="0"/>
              <a:t>Percuss</a:t>
            </a:r>
            <a:r>
              <a:rPr lang="en-US" dirty="0" smtClean="0"/>
              <a:t> your cheeks while making “chipmunk” cheeks</a:t>
            </a:r>
          </a:p>
          <a:p>
            <a:endParaRPr lang="en-US" dirty="0"/>
          </a:p>
        </p:txBody>
      </p:sp>
      <p:pic>
        <p:nvPicPr>
          <p:cNvPr id="4" name="Picture 3" descr="http://www.osceskills.com/resources/Puff-out-the-patients-cheek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828800"/>
            <a:ext cx="4114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Auscultation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600200"/>
            <a:ext cx="3733800" cy="4724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Listening to sounds that reflect movement of fluid or air through organs and viscera with stethoscope.</a:t>
            </a:r>
          </a:p>
          <a:p>
            <a:endParaRPr lang="en-US" dirty="0"/>
          </a:p>
        </p:txBody>
      </p:sp>
      <p:pic>
        <p:nvPicPr>
          <p:cNvPr id="4" name="Picture 3" descr="http://meded.ucsd.edu/clinicalmed/abdomen_auscultation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24000"/>
            <a:ext cx="4419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1371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Rockwell Extra Bold" pitchFamily="18" charset="0"/>
              </a:rPr>
              <a:t>Background</a:t>
            </a:r>
            <a:endParaRPr lang="en-US" sz="4000" dirty="0">
              <a:latin typeface="Rockwell Extra Bol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419600"/>
          </a:xfrm>
        </p:spPr>
        <p:txBody>
          <a:bodyPr/>
          <a:lstStyle/>
          <a:p>
            <a:r>
              <a:rPr lang="en-US" dirty="0" smtClean="0"/>
              <a:t>New federal and state guidelines on the </a:t>
            </a:r>
            <a:r>
              <a:rPr lang="en-US" dirty="0" err="1" smtClean="0"/>
              <a:t>dx</a:t>
            </a:r>
            <a:r>
              <a:rPr lang="en-US" dirty="0" smtClean="0"/>
              <a:t> of malnutrition and reimbursement for related care requires dietitians and technicians to more </a:t>
            </a:r>
            <a:r>
              <a:rPr lang="en-US" dirty="0" smtClean="0">
                <a:solidFill>
                  <a:srgbClr val="7030A0"/>
                </a:solidFill>
                <a:latin typeface="Rockwell Extra Bold" pitchFamily="18" charset="0"/>
              </a:rPr>
              <a:t>vigilant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1"/>
                </a:solidFill>
                <a:latin typeface="Rockwell Extra Bold" pitchFamily="18" charset="0"/>
              </a:rPr>
              <a:t>proactive</a:t>
            </a:r>
            <a:r>
              <a:rPr lang="en-US" dirty="0" smtClean="0"/>
              <a:t> in providing successful interventions.</a:t>
            </a:r>
          </a:p>
          <a:p>
            <a:r>
              <a:rPr lang="en-US" dirty="0" smtClean="0"/>
              <a:t>Goal is to </a:t>
            </a:r>
            <a:r>
              <a:rPr lang="en-US" dirty="0" smtClean="0">
                <a:solidFill>
                  <a:srgbClr val="FF0000"/>
                </a:solidFill>
                <a:latin typeface="Rockwell Extra Bold" pitchFamily="18" charset="0"/>
              </a:rPr>
              <a:t>prevent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7030A0"/>
                </a:solidFill>
                <a:latin typeface="Rockwell Extra Bold" pitchFamily="18" charset="0"/>
              </a:rPr>
              <a:t>delay, </a:t>
            </a:r>
            <a:r>
              <a:rPr lang="en-US" dirty="0" smtClean="0">
                <a:solidFill>
                  <a:srgbClr val="386D1D"/>
                </a:solidFill>
                <a:latin typeface="Rockwell Extra Bold" pitchFamily="18" charset="0"/>
              </a:rPr>
              <a:t>reverse</a:t>
            </a:r>
            <a:r>
              <a:rPr lang="en-US" dirty="0" smtClean="0">
                <a:latin typeface="Rockwell Extra Bold" pitchFamily="18" charset="0"/>
              </a:rPr>
              <a:t>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0070C0"/>
                </a:solidFill>
                <a:latin typeface="Rockwell Extra Bold" pitchFamily="18" charset="0"/>
              </a:rPr>
              <a:t>limit</a:t>
            </a:r>
            <a:r>
              <a:rPr lang="en-US" dirty="0" smtClean="0"/>
              <a:t> malnutrition in care settings.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Healthcare Reimbursement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147846">
            <a:off x="6778813" y="344179"/>
            <a:ext cx="2266497" cy="1661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s://encrypted-tbn3.gstatic.com/images?q=tbn:ANd9GcSLf4L3gwuC-EPvoGoaNJqJXy0xYFIGjk3uDVqu6haH2h7_VYE6EQ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200884">
            <a:off x="361462" y="558167"/>
            <a:ext cx="2286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Head-to-Toe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Simulated Case Study</a:t>
            </a:r>
          </a:p>
          <a:p>
            <a:pPr lvl="1"/>
            <a:r>
              <a:rPr lang="en-US" dirty="0" smtClean="0"/>
              <a:t>Demonstrated Assessment</a:t>
            </a:r>
          </a:p>
          <a:p>
            <a:r>
              <a:rPr lang="en-US" dirty="0" smtClean="0"/>
              <a:t>Refer to Malnutrition Assessment Training</a:t>
            </a:r>
          </a:p>
          <a:p>
            <a:pPr>
              <a:buNone/>
            </a:pPr>
            <a:r>
              <a:rPr lang="en-US" dirty="0" smtClean="0"/>
              <a:t>     -  Handout NPA Steps 1-3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Hair</a:t>
            </a:r>
            <a:endParaRPr lang="en-US" dirty="0"/>
          </a:p>
        </p:txBody>
      </p:sp>
      <p:pic>
        <p:nvPicPr>
          <p:cNvPr id="4" name="Content Placeholder 3" descr="http://i1.wp.com/greenyatrablog.com/wp-content/uploads/2014/01/Causes-Of-Hair-Thinning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457200"/>
            <a:ext cx="6477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3400" y="5562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Lack of luster, shine, thin, sparse/easily </a:t>
            </a:r>
            <a:r>
              <a:rPr lang="en-US" sz="2800" b="1" dirty="0" err="1" smtClean="0"/>
              <a:t>pluckable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meded.ucsd.edu/clinicalimg/head_temporal_wasting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295400"/>
            <a:ext cx="6781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 of Muscle-Temporal Wasting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Loss of Subcutaneous Fat: </a:t>
            </a:r>
            <a:br>
              <a:rPr lang="en-US" dirty="0" smtClean="0"/>
            </a:br>
            <a:r>
              <a:rPr lang="en-US" dirty="0" smtClean="0"/>
              <a:t>Orbital Region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View </a:t>
            </a:r>
            <a:r>
              <a:rPr lang="en-US" dirty="0"/>
              <a:t>patient when standing directly in front of them, touch above the </a:t>
            </a:r>
            <a:r>
              <a:rPr lang="en-US" dirty="0" smtClean="0"/>
              <a:t>cheekbone</a:t>
            </a:r>
          </a:p>
          <a:p>
            <a:r>
              <a:rPr lang="en-US" dirty="0" smtClean="0"/>
              <a:t>Inspect </a:t>
            </a:r>
            <a:r>
              <a:rPr lang="en-US" dirty="0"/>
              <a:t>for fat loss under and around the eye</a:t>
            </a:r>
          </a:p>
          <a:p>
            <a:endParaRPr lang="en-US" dirty="0"/>
          </a:p>
        </p:txBody>
      </p:sp>
      <p:pic>
        <p:nvPicPr>
          <p:cNvPr id="1028" name="Picture 4" descr="http://www.whatcausesthis.com/wp-content/uploads/2011/10/dark-under-eye-circles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429000"/>
            <a:ext cx="5643168" cy="279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85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Eyes </a:t>
            </a:r>
            <a:br>
              <a:rPr lang="en-US" dirty="0" smtClean="0"/>
            </a:br>
            <a:r>
              <a:rPr lang="en-US" dirty="0" err="1" smtClean="0"/>
              <a:t>Bitot</a:t>
            </a:r>
            <a:r>
              <a:rPr lang="en-US" dirty="0" smtClean="0"/>
              <a:t> Spots &amp; Pale </a:t>
            </a:r>
            <a:r>
              <a:rPr lang="en-US" dirty="0" err="1" smtClean="0"/>
              <a:t>Conjuctiva</a:t>
            </a:r>
            <a:endParaRPr lang="en-US" dirty="0"/>
          </a:p>
        </p:txBody>
      </p:sp>
      <p:pic>
        <p:nvPicPr>
          <p:cNvPr id="4" name="Content Placeholder 3" descr="http://www.homoeotimes.com/Feb11/images/Bitots-spot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0"/>
            <a:ext cx="40386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1.bp.blogspot.com/-lVkDaGJu83Q/T_ovYzi5_PI/AAAAAAAAA3M/8vGSaR1Plns/s1600/Pallor+with+anemia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209800"/>
            <a:ext cx="4114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791200" y="1066800"/>
            <a:ext cx="3048000" cy="320040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Nasolabial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seborrhea</a:t>
            </a:r>
            <a:endParaRPr lang="en-US" sz="2800" dirty="0"/>
          </a:p>
        </p:txBody>
      </p:sp>
      <p:pic>
        <p:nvPicPr>
          <p:cNvPr id="8" name="Picture 7" descr="http://zizaidermatology.com/wp-content/uploads/2012/08/perioral-dermatitis-nose.jpg?w=24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81000"/>
            <a:ext cx="62484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Mouth/Lips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Angular </a:t>
            </a:r>
            <a:r>
              <a:rPr lang="en-US" dirty="0"/>
              <a:t>Stomatitis/</a:t>
            </a:r>
            <a:r>
              <a:rPr lang="en-US" dirty="0" err="1"/>
              <a:t>Cheilitis</a:t>
            </a:r>
            <a:r>
              <a:rPr lang="en-US" dirty="0"/>
              <a:t>/</a:t>
            </a:r>
            <a:r>
              <a:rPr lang="en-US" dirty="0" err="1"/>
              <a:t>Cheilosis</a:t>
            </a:r>
            <a:r>
              <a:rPr lang="en-US" dirty="0"/>
              <a:t>-fissuring of the lips, mouth inflammation, and cracks in the skin at the corner of the mouth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http://ts1.mm.bing.net/th?id=HN.608017702605620400&amp;w=228&amp;h=169&amp;c=7&amp;rs=1&amp;url=http%3a%2f%2fbyebyedoctor.com%2factinic-cheilitis%2f&amp;pid=1.7">
            <a:hlinkClick r:id="rId2" invalidUrl="http://www.bing.com/images/search?q=cheilitis of lip pictures&amp;qs=IM&amp;form=QBIR&amp;pq=cheil&amp;sc=8-5&amp;sp=3&amp;sk=IM2&amp;adlt=strict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05200"/>
            <a:ext cx="3124200" cy="26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://ts1.mm.bing.net/th?&amp;id=HN.608028766446158748&amp;w=300&amp;h=300&amp;c=0&amp;pid=1.9&amp;rs=0&amp;p=0&amp;url=http%3A%2F%2Fmedicalpicturesinfo.com%2Fangular-stomatitis%2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492500"/>
            <a:ext cx="3581400" cy="2679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875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Tongue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990600"/>
            <a:ext cx="8229600" cy="5334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Beefy red, magenta, pale, atrophy of taste buds, </a:t>
            </a:r>
            <a:r>
              <a:rPr lang="en-US" dirty="0" smtClean="0"/>
              <a:t>mucosa </a:t>
            </a:r>
            <a:r>
              <a:rPr lang="en-US" dirty="0"/>
              <a:t>red and </a:t>
            </a:r>
            <a:r>
              <a:rPr lang="en-US" dirty="0" smtClean="0"/>
              <a:t>swollen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http://ts1.mm.bing.net/th?&amp;id=HN.607986057321186887&amp;w=300&amp;h=300&amp;c=0&amp;pid=1.9&amp;rs=0&amp;p=0&amp;url=http%3A%2F%2Fwww.tti.library.tcu.edu.tw%2FDERMATOLOGY%2Fsd%2Fsdsa08.htm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09" y="2133600"/>
            <a:ext cx="2552700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://ts1.mm.bing.net/th?&amp;id=HN.608039177472707266&amp;w=300&amp;h=300&amp;c=0&amp;pid=1.9&amp;rs=0&amp;p=0&amp;url=http%3A%2F%2Fquizlet.com%2F10749284%2Fnutrition-skin-hair-nails-flash-cards%2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133600"/>
            <a:ext cx="24765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://ts3.mm.bing.net/th?id=HN.608004602988791120&amp;w=176&amp;h=180&amp;c=7&amp;rs=1&amp;url=http%3a%2f%2fwww.tcmyellowpage.com%2fLiterature%2fhtml%2f19074.html&amp;pid=1.7">
            <a:hlinkClick r:id="rId4" invalidUrl="http://www.bing.com/images/search?q=pale tongue&amp;qs=n&amp;form=QBIR&amp;pq=pale tongue&amp;sc=8-10&amp;sp=-1&amp;sk=&amp;adlt=strict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133600"/>
            <a:ext cx="2209800" cy="244013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533400" y="4724400"/>
            <a:ext cx="8001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Nonvisual possible clinical signs and symptoms of the tongue relating to nutritional deficiencies: hypogeusia (reduced acuity of taste sensation) and dysgeusia (alteration in taste sensation) </a:t>
            </a:r>
          </a:p>
        </p:txBody>
      </p:sp>
    </p:spTree>
    <p:extLst>
      <p:ext uri="{BB962C8B-B14F-4D97-AF65-F5344CB8AC3E}">
        <p14:creationId xmlns:p14="http://schemas.microsoft.com/office/powerpoint/2010/main" val="309723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709"/>
            <a:ext cx="8229600" cy="1143000"/>
          </a:xfrm>
        </p:spPr>
        <p:txBody>
          <a:bodyPr/>
          <a:lstStyle/>
          <a:p>
            <a:r>
              <a:rPr lang="en-US" dirty="0" smtClean="0"/>
              <a:t>Tongue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Glossitis</a:t>
            </a:r>
            <a:r>
              <a:rPr lang="en-US" dirty="0"/>
              <a:t>-inflammation of the tongue, beefy, red, painful, and taste changes often </a:t>
            </a:r>
            <a:r>
              <a:rPr lang="en-US" dirty="0" smtClean="0"/>
              <a:t>present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Papillary </a:t>
            </a:r>
            <a:r>
              <a:rPr lang="en-US" dirty="0" err="1"/>
              <a:t>filiform</a:t>
            </a:r>
            <a:r>
              <a:rPr lang="en-US" dirty="0"/>
              <a:t> atrophy-smooth </a:t>
            </a:r>
            <a:r>
              <a:rPr lang="en-US" dirty="0" smtClean="0"/>
              <a:t>tongue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http://ts1.mm.bing.net/th?&amp;id=HN.608032563229494422&amp;w=300&amp;h=300&amp;c=0&amp;pid=1.9&amp;rs=0&amp;p=0&amp;url=http%3A%2F%2Fwww.hxbenefit.com%2Fglossitis.html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180" y="2057400"/>
            <a:ext cx="249555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://o.quizlet.com/i/jIo5Ai3fyndqPITm75dj1g_m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955" y="4495800"/>
            <a:ext cx="2286000" cy="203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979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Triceps: Loss of Subcutaneous Fat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mild/moderate</a:t>
            </a:r>
            <a:r>
              <a:rPr lang="en-US" dirty="0"/>
              <a:t>: fingers almost touch, some depth to pinch</a:t>
            </a:r>
          </a:p>
          <a:p>
            <a:r>
              <a:rPr lang="en-US" dirty="0" smtClean="0"/>
              <a:t>severe</a:t>
            </a:r>
            <a:r>
              <a:rPr lang="en-US" dirty="0"/>
              <a:t>: very little space between folds, fingers touch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505200"/>
            <a:ext cx="5794513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769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innerdiet.com/images/DrSklare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228600"/>
            <a:ext cx="3733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http://img.breakingmuscle.com/sites/default/files/imagecache/full_width/images/bydate/20121220/shutterstock10023479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62000" y="-304800"/>
            <a:ext cx="4267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74638"/>
            <a:ext cx="4191000" cy="2011362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Nutrition Focused</a:t>
            </a:r>
            <a:br>
              <a:rPr lang="en-US" sz="4000" b="1" dirty="0" smtClean="0"/>
            </a:br>
            <a:r>
              <a:rPr lang="en-US" sz="4000" b="1" dirty="0" smtClean="0"/>
              <a:t>Physical </a:t>
            </a:r>
            <a:br>
              <a:rPr lang="en-US" sz="4000" b="1" dirty="0" smtClean="0"/>
            </a:br>
            <a:r>
              <a:rPr lang="en-US" sz="4000" b="1" dirty="0" smtClean="0"/>
              <a:t>Assessment…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514600"/>
            <a:ext cx="7467600" cy="3611563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 smtClean="0"/>
              <a:t>Is timely and relevant </a:t>
            </a:r>
          </a:p>
          <a:p>
            <a:r>
              <a:rPr lang="en-US" sz="3600" dirty="0" smtClean="0"/>
              <a:t>Brings significant attention to </a:t>
            </a:r>
          </a:p>
          <a:p>
            <a:pPr>
              <a:buNone/>
            </a:pPr>
            <a:r>
              <a:rPr lang="en-US" sz="3600" dirty="0" smtClean="0"/>
              <a:t>    the subject  of malnutrition                                             </a:t>
            </a:r>
          </a:p>
          <a:p>
            <a:r>
              <a:rPr lang="en-US" sz="3600" dirty="0" smtClean="0"/>
              <a:t>RDN/DTR’s can utilize NFPA to…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3200" dirty="0" smtClean="0"/>
              <a:t>evaluate nutritional risk  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/>
              <a:t>determine more effective nutrition interventions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owtoloosebellyfatfast.net/wp-content/uploads/anorexia1206lindsay-loha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19200" y="-6629400"/>
            <a:ext cx="11232685" cy="14020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7200" y="-2971800"/>
            <a:ext cx="4038600" cy="3124200"/>
          </a:xfrm>
        </p:spPr>
        <p:txBody>
          <a:bodyPr/>
          <a:lstStyle/>
          <a:p>
            <a:r>
              <a:rPr lang="en-US" dirty="0" smtClean="0"/>
              <a:t>Arm Assessing Fat loss- </a:t>
            </a:r>
            <a:r>
              <a:rPr lang="en-US" dirty="0" err="1" smtClean="0"/>
              <a:t>Tricep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Shoulder- Loss of Muscle</a:t>
            </a:r>
            <a:endParaRPr lang="en-US" dirty="0"/>
          </a:p>
        </p:txBody>
      </p:sp>
      <p:pic>
        <p:nvPicPr>
          <p:cNvPr id="6" name="Picture 5" descr="http://wps.prenhall.com/wps/media/objects/394/403558/figure13a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447800"/>
            <a:ext cx="4267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24000"/>
            <a:ext cx="342900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876800" y="57150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acromion</a:t>
            </a:r>
            <a:r>
              <a:rPr lang="en-US" dirty="0" smtClean="0"/>
              <a:t> process (highest point of the shoulder) very prominent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066800"/>
          </a:xfrm>
        </p:spPr>
        <p:txBody>
          <a:bodyPr/>
          <a:lstStyle/>
          <a:p>
            <a:r>
              <a:rPr lang="en-US" dirty="0" smtClean="0"/>
              <a:t>Clavicle-Loss of Muscle</a:t>
            </a:r>
            <a:endParaRPr lang="en-US" dirty="0"/>
          </a:p>
        </p:txBody>
      </p:sp>
      <p:pic>
        <p:nvPicPr>
          <p:cNvPr id="3" name="Picture 2" descr="http://classconnection.s3.amazonaws.com/694/flashcards/597694/jpg/scapula_post131074631974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3425" y="914400"/>
            <a:ext cx="4600575" cy="56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http://www.nutritioncare.org/uploadedImages/01_Site_Directory/Continuing_Education/Live_Programs/malnutrition%20image(1).jpg?n=738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81000" y="1676400"/>
            <a:ext cx="5029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Hands:  Loss of Subcutaneous Fat </a:t>
            </a:r>
            <a:r>
              <a:rPr lang="en-US" dirty="0" err="1" smtClean="0"/>
              <a:t>Interosseous</a:t>
            </a:r>
            <a:r>
              <a:rPr lang="en-US" dirty="0" smtClean="0"/>
              <a:t> Atrophy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525963"/>
          </a:xfrm>
        </p:spPr>
        <p:txBody>
          <a:bodyPr/>
          <a:lstStyle/>
          <a:p>
            <a:r>
              <a:rPr lang="en-US" dirty="0" smtClean="0"/>
              <a:t>well </a:t>
            </a:r>
            <a:r>
              <a:rPr lang="en-US" dirty="0"/>
              <a:t>nourished: flat/bulges</a:t>
            </a:r>
          </a:p>
          <a:p>
            <a:r>
              <a:rPr lang="en-US" dirty="0" smtClean="0"/>
              <a:t>mild/moderate</a:t>
            </a:r>
            <a:r>
              <a:rPr lang="en-US" dirty="0"/>
              <a:t>: slight depressed/flat</a:t>
            </a:r>
          </a:p>
          <a:p>
            <a:r>
              <a:rPr lang="en-US" dirty="0" smtClean="0"/>
              <a:t>severe</a:t>
            </a:r>
            <a:r>
              <a:rPr lang="en-US" dirty="0"/>
              <a:t>: depressed between thumb </a:t>
            </a:r>
            <a:r>
              <a:rPr lang="en-US" dirty="0" smtClean="0"/>
              <a:t>&amp; </a:t>
            </a:r>
            <a:r>
              <a:rPr lang="en-US" dirty="0"/>
              <a:t>forefinger</a:t>
            </a:r>
          </a:p>
          <a:p>
            <a:endParaRPr lang="en-US" dirty="0"/>
          </a:p>
        </p:txBody>
      </p:sp>
      <p:pic>
        <p:nvPicPr>
          <p:cNvPr id="4098" name="Picture 2" descr="http://www.sciencephoto.com/image/264629/large/M3300988-Muscle_wasting-SP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471377"/>
            <a:ext cx="4648200" cy="3148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72252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Hands</a:t>
            </a:r>
            <a:endParaRPr lang="en-US" dirty="0"/>
          </a:p>
        </p:txBody>
      </p:sp>
      <p:pic>
        <p:nvPicPr>
          <p:cNvPr id="3" name="irc_mi" descr="http://www.alsforums.com/forum/attachments/do-i-have-als-als/774d1265306928-atrophy-first-dorsal-interossseous-img_0958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57362"/>
            <a:ext cx="5943600" cy="33432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752600" y="12192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Atrophy first </a:t>
            </a:r>
            <a:r>
              <a:rPr lang="en-US" dirty="0" err="1" smtClean="0"/>
              <a:t>interosseous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Hands</a:t>
            </a:r>
            <a:endParaRPr lang="en-US" dirty="0"/>
          </a:p>
        </p:txBody>
      </p:sp>
      <p:pic>
        <p:nvPicPr>
          <p:cNvPr id="4" name="Picture 3" descr="http://www.wikidoc.org/images/9/95/Extremities_left_thenar_wasting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828800"/>
            <a:ext cx="5943600" cy="44559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76400" y="14478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Thenar</a:t>
            </a:r>
            <a:r>
              <a:rPr lang="en-US" dirty="0" smtClean="0"/>
              <a:t> atrophy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Fingernails</a:t>
            </a:r>
            <a:br>
              <a:rPr lang="en-US" dirty="0" smtClean="0"/>
            </a:br>
            <a:r>
              <a:rPr lang="en-US" dirty="0" smtClean="0"/>
              <a:t>Nail Blanch Test</a:t>
            </a:r>
            <a:endParaRPr lang="en-US" dirty="0"/>
          </a:p>
        </p:txBody>
      </p:sp>
      <p:pic>
        <p:nvPicPr>
          <p:cNvPr id="7" name="Picture 6" descr="http://www.nlm.nih.gov/medlineplus/ency/images/ency/fullsize/915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4267200" cy="480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http://www.medcomrn.com/im/ce/m2/m241/m241r_z2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286000"/>
            <a:ext cx="4343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648200" y="19050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capillary refill  time of nail plate &lt;3 seconds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00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Fingernails</a:t>
            </a:r>
            <a:br>
              <a:rPr lang="en-US" dirty="0" smtClean="0"/>
            </a:br>
            <a:r>
              <a:rPr lang="en-US" dirty="0" smtClean="0"/>
              <a:t>(spoon shaped-iron deficiency)</a:t>
            </a:r>
            <a:endParaRPr lang="en-US" dirty="0"/>
          </a:p>
        </p:txBody>
      </p:sp>
      <p:pic>
        <p:nvPicPr>
          <p:cNvPr id="3" name="Picture 2" descr="http://www.nhs.uk/tools/documents/visual_guides_v2/data/nail_abnormalities/images/Spoon-shaped-nail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76400"/>
            <a:ext cx="6781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Fingernails</a:t>
            </a:r>
            <a:br>
              <a:rPr lang="en-US" dirty="0" smtClean="0"/>
            </a:br>
            <a:r>
              <a:rPr lang="en-US" dirty="0" smtClean="0"/>
              <a:t>(mottled-</a:t>
            </a:r>
            <a:r>
              <a:rPr lang="en-US" dirty="0" err="1" smtClean="0"/>
              <a:t>vit</a:t>
            </a:r>
            <a:r>
              <a:rPr lang="en-US" dirty="0" smtClean="0"/>
              <a:t> A or C deficiency)</a:t>
            </a:r>
            <a:endParaRPr lang="en-US" dirty="0"/>
          </a:p>
        </p:txBody>
      </p:sp>
      <p:pic>
        <p:nvPicPr>
          <p:cNvPr id="4" name="Picture 3" descr="http://images.picturesdepot.com/photo/k/koilonychia-1874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4000"/>
            <a:ext cx="6494961" cy="495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Fingernails</a:t>
            </a:r>
            <a:br>
              <a:rPr lang="en-US" dirty="0" smtClean="0"/>
            </a:br>
            <a:r>
              <a:rPr lang="en-US" dirty="0" smtClean="0"/>
              <a:t>(Pale-</a:t>
            </a:r>
            <a:r>
              <a:rPr lang="en-US" dirty="0" err="1" smtClean="0"/>
              <a:t>vit</a:t>
            </a:r>
            <a:r>
              <a:rPr lang="en-US" dirty="0" smtClean="0"/>
              <a:t> A or C deficiency)</a:t>
            </a:r>
            <a:endParaRPr lang="en-US" dirty="0"/>
          </a:p>
        </p:txBody>
      </p:sp>
      <p:pic>
        <p:nvPicPr>
          <p:cNvPr id="3" name="Picture 2" descr="http://s3.amazonaws.com/readers/2011/09/29/whitenails_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05000"/>
            <a:ext cx="5809161" cy="4252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://www.research.chop.edu/blog/wp-content/uploads/2013/03/vital.signs_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71600"/>
            <a:ext cx="4495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228600"/>
            <a:ext cx="4648200" cy="2438400"/>
          </a:xfrm>
        </p:spPr>
        <p:txBody>
          <a:bodyPr>
            <a:normAutofit/>
          </a:bodyPr>
          <a:lstStyle/>
          <a:p>
            <a:r>
              <a:rPr lang="en-US" dirty="0" smtClean="0"/>
              <a:t>Components of </a:t>
            </a:r>
            <a:br>
              <a:rPr lang="en-US" dirty="0" smtClean="0"/>
            </a:br>
            <a:r>
              <a:rPr lang="en-US" dirty="0" smtClean="0"/>
              <a:t>NFPA Examination</a:t>
            </a:r>
            <a:br>
              <a:rPr lang="en-US" dirty="0" smtClean="0"/>
            </a:br>
            <a:r>
              <a:rPr lang="en-US" sz="3100" dirty="0" smtClean="0"/>
              <a:t>(Objective #1)</a:t>
            </a:r>
            <a:endParaRPr lang="en-US" sz="31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648200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General Survey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visual physical appearance</a:t>
            </a:r>
          </a:p>
          <a:p>
            <a:r>
              <a:rPr lang="en-US" dirty="0" smtClean="0"/>
              <a:t>Vital Signs</a:t>
            </a:r>
          </a:p>
          <a:p>
            <a:r>
              <a:rPr lang="en-US" dirty="0" smtClean="0"/>
              <a:t>Skin</a:t>
            </a:r>
          </a:p>
          <a:p>
            <a:r>
              <a:rPr lang="en-US" dirty="0" smtClean="0"/>
              <a:t>Hair</a:t>
            </a:r>
          </a:p>
          <a:p>
            <a:r>
              <a:rPr lang="en-US" dirty="0" smtClean="0"/>
              <a:t>Nails</a:t>
            </a:r>
          </a:p>
          <a:p>
            <a:r>
              <a:rPr lang="en-US" dirty="0" smtClean="0"/>
              <a:t>Head &amp; neck: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head, eyes, nose, neck</a:t>
            </a:r>
          </a:p>
          <a:p>
            <a:r>
              <a:rPr lang="en-US" dirty="0" smtClean="0"/>
              <a:t>Oral Cavity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lips, tongue, mouth</a:t>
            </a:r>
          </a:p>
          <a:p>
            <a:pPr>
              <a:buFont typeface="Wingdings" pitchFamily="2" charset="2"/>
              <a:buChar char="Ø"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4038600" cy="3687763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Teeth</a:t>
            </a:r>
          </a:p>
          <a:p>
            <a:r>
              <a:rPr lang="en-US" dirty="0" smtClean="0"/>
              <a:t>Upper/lower body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shoulder, clavicle, arms, scapula, ribs, hands, legs</a:t>
            </a:r>
          </a:p>
          <a:p>
            <a:r>
              <a:rPr lang="en-US" dirty="0" smtClean="0"/>
              <a:t>Respiratory system</a:t>
            </a:r>
          </a:p>
          <a:p>
            <a:r>
              <a:rPr lang="en-US" dirty="0" smtClean="0"/>
              <a:t>Cardiovascular system</a:t>
            </a:r>
          </a:p>
          <a:p>
            <a:r>
              <a:rPr lang="en-US" dirty="0" smtClean="0"/>
              <a:t>Abdomen</a:t>
            </a:r>
          </a:p>
          <a:p>
            <a:r>
              <a:rPr lang="en-US" dirty="0" smtClean="0"/>
              <a:t>Neurologic system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Quadriceps/Calf- Muscle Wasting</a:t>
            </a:r>
            <a:endParaRPr lang="en-US" dirty="0"/>
          </a:p>
        </p:txBody>
      </p:sp>
      <p:pic>
        <p:nvPicPr>
          <p:cNvPr id="3" name="Picture 2" descr="http://www.age-well.org/images/muscle-loss-in-leg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00200"/>
            <a:ext cx="5029200" cy="4604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Knee &amp; Calf Wasting</a:t>
            </a:r>
            <a:endParaRPr lang="en-US" dirty="0"/>
          </a:p>
        </p:txBody>
      </p:sp>
      <p:pic>
        <p:nvPicPr>
          <p:cNvPr id="3" name="Picture 2" descr="http://droualb.faculty.mjc.edu/Course%20Materials/Elementary%20Anatomy%20and%20Physiology%2050/Lecture%20outlines/06_20Figureb-L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3657600" cy="457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http://ts2.mm.bing.net/th?id=HN.608032958362944119&amp;pid=1.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657927"/>
            <a:ext cx="3105150" cy="470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Head-to-Toe: Skin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Skin-largest organ in human body (15% of wt)</a:t>
            </a:r>
          </a:p>
          <a:p>
            <a:pPr lvl="1"/>
            <a:r>
              <a:rPr lang="en-US" dirty="0" smtClean="0"/>
              <a:t>Epidermis, outermost layer of skin</a:t>
            </a:r>
          </a:p>
          <a:p>
            <a:pPr lvl="1"/>
            <a:r>
              <a:rPr lang="en-US" dirty="0" smtClean="0"/>
              <a:t>Dermis, contains richly vascular connective tissue</a:t>
            </a:r>
          </a:p>
          <a:p>
            <a:pPr lvl="1"/>
            <a:r>
              <a:rPr lang="en-US" dirty="0" smtClean="0"/>
              <a:t>Hypodermis, composed of subcutaneous tissue &amp; fat</a:t>
            </a:r>
          </a:p>
          <a:p>
            <a:r>
              <a:rPr lang="en-US" dirty="0" smtClean="0"/>
              <a:t>Assessed for temperature, </a:t>
            </a:r>
            <a:r>
              <a:rPr lang="en-US" dirty="0" err="1" smtClean="0"/>
              <a:t>turgor</a:t>
            </a:r>
            <a:r>
              <a:rPr lang="en-US" dirty="0" smtClean="0"/>
              <a:t>, color, moisture, edema, rashes, lesions, wounds, ulcers, bruises, and hygiene.</a:t>
            </a:r>
          </a:p>
          <a:p>
            <a:endParaRPr lang="en-US" dirty="0"/>
          </a:p>
        </p:txBody>
      </p:sp>
      <p:pic>
        <p:nvPicPr>
          <p:cNvPr id="4" name="Picture 3" descr="skin-diagram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066800"/>
            <a:ext cx="3810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86400" cy="1706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Skin Assessment- continued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5029200" cy="44497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Temperature-should feel cool to slightly warm</a:t>
            </a:r>
          </a:p>
          <a:p>
            <a:pPr lvl="1"/>
            <a:r>
              <a:rPr lang="en-US" dirty="0" smtClean="0"/>
              <a:t>Hypersensitive dorsal portion of hand should be used to assess</a:t>
            </a:r>
          </a:p>
          <a:p>
            <a:r>
              <a:rPr lang="en-US" dirty="0" smtClean="0"/>
              <a:t>Skin </a:t>
            </a:r>
            <a:r>
              <a:rPr lang="en-US" dirty="0" err="1" smtClean="0"/>
              <a:t>turgor</a:t>
            </a:r>
            <a:r>
              <a:rPr lang="en-US" dirty="0" smtClean="0"/>
              <a:t>-hydration status</a:t>
            </a:r>
          </a:p>
          <a:p>
            <a:pPr lvl="1"/>
            <a:r>
              <a:rPr lang="en-US" dirty="0" smtClean="0"/>
              <a:t>Positive test for decreased </a:t>
            </a:r>
            <a:r>
              <a:rPr lang="en-US" dirty="0" err="1" smtClean="0"/>
              <a:t>turgor</a:t>
            </a:r>
            <a:r>
              <a:rPr lang="en-US" dirty="0" smtClean="0"/>
              <a:t> is when the skin on back of hand, forearm, or chest that is gently pinched to form a tent does not spring back rapidly into place when released.</a:t>
            </a:r>
          </a:p>
        </p:txBody>
      </p:sp>
      <p:pic>
        <p:nvPicPr>
          <p:cNvPr id="4" name="Picture 3" descr="http://www.radicalselfdefense.com/images/skin%20turgor/turgor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048000"/>
            <a:ext cx="3124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pad2.whstatic.com/images/thumb/2/21/Check-a-Fever-Without-a-Thermometer-Step-1-Version-2.jpg/670px-Check-a-Fever-Without-a-Thermometer-Step-1-Version-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0"/>
            <a:ext cx="4191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med-health.net/images/10437462/image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200400"/>
            <a:ext cx="6933258" cy="347091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Skin Assessment:  Edema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dirty="0" smtClean="0"/>
              <a:t>Most noticeable in feet, ankles, sacrum</a:t>
            </a:r>
          </a:p>
          <a:p>
            <a:pPr lvl="1"/>
            <a:r>
              <a:rPr lang="en-US" dirty="0" smtClean="0"/>
              <a:t>1+-indentation about 2mm/indented space fills rapidly</a:t>
            </a:r>
          </a:p>
          <a:p>
            <a:pPr lvl="1"/>
            <a:r>
              <a:rPr lang="en-US" dirty="0" smtClean="0"/>
              <a:t>4+-indentation 8 mm/space refills in 2 to 5 min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Edema Classifications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Severe Malnutrition</a:t>
            </a:r>
          </a:p>
          <a:p>
            <a:pPr lvl="1"/>
            <a:r>
              <a:rPr lang="en-US" dirty="0" smtClean="0"/>
              <a:t>Deep to very deep pitting</a:t>
            </a:r>
          </a:p>
          <a:p>
            <a:pPr lvl="1"/>
            <a:r>
              <a:rPr lang="en-US" dirty="0" smtClean="0"/>
              <a:t>Depression lasts a short to moderate times (31-60 seconds) </a:t>
            </a:r>
          </a:p>
          <a:p>
            <a:pPr lvl="1"/>
            <a:r>
              <a:rPr lang="en-US" dirty="0" smtClean="0"/>
              <a:t>Extremity looks swollen (+3-4 )</a:t>
            </a:r>
          </a:p>
          <a:p>
            <a:r>
              <a:rPr lang="en-US" b="1" dirty="0" smtClean="0"/>
              <a:t>Mild-Moderate Malnutrition</a:t>
            </a:r>
          </a:p>
          <a:p>
            <a:pPr lvl="1"/>
            <a:r>
              <a:rPr lang="en-US" dirty="0" smtClean="0"/>
              <a:t>Mild to moderate pitting</a:t>
            </a:r>
          </a:p>
          <a:p>
            <a:pPr lvl="1"/>
            <a:r>
              <a:rPr lang="en-US" dirty="0" smtClean="0"/>
              <a:t>Indentation subsides quickly (0-30 seconds)</a:t>
            </a:r>
          </a:p>
          <a:p>
            <a:pPr lvl="1"/>
            <a:r>
              <a:rPr lang="en-US" dirty="0" smtClean="0"/>
              <a:t>Slight swelling of extremity (+1-2 )</a:t>
            </a:r>
          </a:p>
          <a:p>
            <a:r>
              <a:rPr lang="en-US" b="1" dirty="0" smtClean="0"/>
              <a:t>Well Nourished</a:t>
            </a:r>
          </a:p>
          <a:p>
            <a:pPr lvl="1"/>
            <a:r>
              <a:rPr lang="en-US" dirty="0" smtClean="0"/>
              <a:t>No sign of fluid accumulation</a:t>
            </a:r>
          </a:p>
        </p:txBody>
      </p:sp>
    </p:spTree>
    <p:extLst>
      <p:ext uri="{BB962C8B-B14F-4D97-AF65-F5344CB8AC3E}">
        <p14:creationId xmlns:p14="http://schemas.microsoft.com/office/powerpoint/2010/main" val="315170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Edema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76400"/>
            <a:ext cx="3886200" cy="38155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905000"/>
            <a:ext cx="457982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79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 Grip Strength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strongest correlation with muscle mass and nutrition status</a:t>
            </a:r>
          </a:p>
          <a:p>
            <a:r>
              <a:rPr lang="en-US" dirty="0" smtClean="0"/>
              <a:t>Determined using a Dynamometer</a:t>
            </a:r>
          </a:p>
          <a:p>
            <a:pPr lvl="1"/>
            <a:r>
              <a:rPr lang="en-US" dirty="0" smtClean="0"/>
              <a:t>Measures the maximum isometric strength of the hand and forearm.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848098"/>
            <a:ext cx="1827929" cy="27263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731895"/>
            <a:ext cx="1219201" cy="95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75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274637"/>
            <a:ext cx="4495800" cy="2209799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Summary…. </a:t>
            </a:r>
            <a:br>
              <a:rPr lang="en-US" sz="4000" dirty="0" smtClean="0"/>
            </a:br>
            <a:r>
              <a:rPr lang="en-US" sz="4000" dirty="0" smtClean="0"/>
              <a:t> Value of NFPA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84438"/>
            <a:ext cx="8534400" cy="391636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Requires RDN/NDTR’s to be more vigilant and proactive</a:t>
            </a:r>
          </a:p>
          <a:p>
            <a:r>
              <a:rPr lang="en-US" dirty="0" smtClean="0"/>
              <a:t>Boosts recognition for professional skills</a:t>
            </a:r>
          </a:p>
          <a:p>
            <a:r>
              <a:rPr lang="en-US" dirty="0" smtClean="0"/>
              <a:t>Brings significant attention to the subject of malnutrition</a:t>
            </a:r>
          </a:p>
          <a:p>
            <a:r>
              <a:rPr lang="en-US" dirty="0" smtClean="0"/>
              <a:t>Connects the dots to a physician and a medical malnutrition diagnosis</a:t>
            </a:r>
          </a:p>
          <a:p>
            <a:r>
              <a:rPr lang="en-US" dirty="0" smtClean="0"/>
              <a:t>Enhances ability to prevent, identify, and /or delay outcomes of malnutrition in multiple care settings  </a:t>
            </a:r>
            <a:endParaRPr lang="en-US" dirty="0"/>
          </a:p>
        </p:txBody>
      </p:sp>
      <p:pic>
        <p:nvPicPr>
          <p:cNvPr id="4" name="Picture 3" descr="http://img.breakingmuscle.com/sites/default/files/imagecache/full_width/images/bydate/20121220/shutterstock10023479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28601"/>
            <a:ext cx="3276600" cy="2623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www.innerdiet.com/images/DrSklare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32551"/>
            <a:ext cx="2971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 NFPA Techniques Assess?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sz="3600" dirty="0" smtClean="0"/>
              <a:t>Objective #2)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352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overt signs of nutritional deficiency</a:t>
            </a:r>
          </a:p>
          <a:p>
            <a:r>
              <a:rPr lang="en-US" dirty="0" smtClean="0"/>
              <a:t>skin integrity</a:t>
            </a:r>
          </a:p>
          <a:p>
            <a:r>
              <a:rPr lang="en-US" dirty="0" smtClean="0"/>
              <a:t>organ function</a:t>
            </a:r>
          </a:p>
          <a:p>
            <a:r>
              <a:rPr lang="en-US" dirty="0" smtClean="0"/>
              <a:t>loss of muscle &amp;  subcutaneous fat stores</a:t>
            </a:r>
            <a:endParaRPr lang="en-US" dirty="0"/>
          </a:p>
        </p:txBody>
      </p:sp>
      <p:pic>
        <p:nvPicPr>
          <p:cNvPr id="4" name="Picture 3" descr="https://sole.hsc.wvu.edu/Apps/News/Files/a913c0f5-151c-4cb4-9356-fca4cb7d7124/dietitian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447800"/>
            <a:ext cx="5791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pPr algn="l"/>
            <a:r>
              <a:rPr lang="en-US" sz="6000" dirty="0" smtClean="0"/>
              <a:t>    Healthcare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458200" cy="4267200"/>
          </a:xfrm>
        </p:spPr>
        <p:txBody>
          <a:bodyPr>
            <a:normAutofit/>
          </a:bodyPr>
          <a:lstStyle/>
          <a:p>
            <a:r>
              <a:rPr lang="en-US" dirty="0" smtClean="0"/>
              <a:t>Scrutinized based on clinical outcomes</a:t>
            </a:r>
          </a:p>
          <a:p>
            <a:r>
              <a:rPr lang="en-US" dirty="0" smtClean="0"/>
              <a:t>Care plans need to exhibit cost saving measures</a:t>
            </a:r>
          </a:p>
          <a:p>
            <a:r>
              <a:rPr lang="en-US" dirty="0" smtClean="0"/>
              <a:t>AND has requested Council on Future Practice (CFP) to provide guidance &amp; recommendations on the topic of NFPA……</a:t>
            </a:r>
          </a:p>
          <a:p>
            <a:pPr lvl="1">
              <a:buNone/>
            </a:pPr>
            <a:r>
              <a:rPr lang="en-US" dirty="0" smtClean="0"/>
              <a:t>  “Moving Forward- A Vision for the Continuum of Dietetic Education, Credentialing and Practice”.</a:t>
            </a:r>
            <a:endParaRPr lang="en-US" dirty="0"/>
          </a:p>
        </p:txBody>
      </p:sp>
      <p:pic>
        <p:nvPicPr>
          <p:cNvPr id="4" name="Picture 3" descr="Healthcare Reimbursement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0"/>
            <a:ext cx="3276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Published standards that allow currently accredited dietetics programs to assimilate NFPA skill development into coursework.</a:t>
            </a:r>
          </a:p>
        </p:txBody>
      </p:sp>
      <p:pic>
        <p:nvPicPr>
          <p:cNvPr id="4" name="Picture 3" descr="https://secure.surveymonkey.com/_resources/20455/54830455/91d19573-22ca-4bec-9b25-433a67efab42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609600"/>
            <a:ext cx="5943600" cy="2568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2555</TotalTime>
  <Words>2038</Words>
  <Application>Microsoft Macintosh PowerPoint</Application>
  <PresentationFormat>On-screen Show (4:3)</PresentationFormat>
  <Paragraphs>324</Paragraphs>
  <Slides>68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4" baseType="lpstr">
      <vt:lpstr>Calibri</vt:lpstr>
      <vt:lpstr>Rockwell Extra Bold</vt:lpstr>
      <vt:lpstr>Times New Roman</vt:lpstr>
      <vt:lpstr>Wingdings</vt:lpstr>
      <vt:lpstr>Arial</vt:lpstr>
      <vt:lpstr>Office Theme</vt:lpstr>
      <vt:lpstr>Nutrition Focused Physical Assessment in Dietetic Curriculum &amp; Practice</vt:lpstr>
      <vt:lpstr>   WHY Nutrition Focused Physical Assessment?  </vt:lpstr>
      <vt:lpstr>Behavioral  Objectives</vt:lpstr>
      <vt:lpstr>Background</vt:lpstr>
      <vt:lpstr>Nutrition Focused Physical  Assessment…</vt:lpstr>
      <vt:lpstr>Components of  NFPA Examination (Objective #1)</vt:lpstr>
      <vt:lpstr>What Do NFPA Techniques Assess? (Objective #2)</vt:lpstr>
      <vt:lpstr>    Healthcare</vt:lpstr>
      <vt:lpstr>PowerPoint Presentation</vt:lpstr>
      <vt:lpstr>Challenges</vt:lpstr>
      <vt:lpstr>Malnutrition  Diagnosis Guidelines</vt:lpstr>
      <vt:lpstr>Guidelines from  AND &amp; ASPEN</vt:lpstr>
      <vt:lpstr>Future Dietetics Education Plan with Expected Outcomes</vt:lpstr>
      <vt:lpstr>Linking Malnutrition Identifiers with                        NCP Terminology (objective #3)</vt:lpstr>
      <vt:lpstr>             Vision for Dietetics                         Education             </vt:lpstr>
      <vt:lpstr>Comprehensive Nutrition Assessment</vt:lpstr>
      <vt:lpstr>NFPA Steps 1</vt:lpstr>
      <vt:lpstr>NFPA Step 2</vt:lpstr>
      <vt:lpstr>NFPA Step 3</vt:lpstr>
      <vt:lpstr>Approaching the Patient</vt:lpstr>
      <vt:lpstr>     Using NFPA</vt:lpstr>
      <vt:lpstr> Goal for Nutrition             Assessment </vt:lpstr>
      <vt:lpstr>          Benefits</vt:lpstr>
      <vt:lpstr>Suggestions for Implementation</vt:lpstr>
      <vt:lpstr>Student Training</vt:lpstr>
      <vt:lpstr>       Suggestions            continued….</vt:lpstr>
      <vt:lpstr>Implementation  NFPA Training</vt:lpstr>
      <vt:lpstr>Body Composition</vt:lpstr>
      <vt:lpstr>Anthropometric Indices</vt:lpstr>
      <vt:lpstr>Vital Sign Measurement/Biochemical</vt:lpstr>
      <vt:lpstr>                                Bowel Sounds Auscultation</vt:lpstr>
      <vt:lpstr>Bowel Sounds-Auscultation</vt:lpstr>
      <vt:lpstr>     NFPA  Getting Started Head-to Toe  (Step 3)</vt:lpstr>
      <vt:lpstr>       Components of  Head-to-Toe </vt:lpstr>
      <vt:lpstr>      Four  Techniques                                                                           (objective #4)</vt:lpstr>
      <vt:lpstr>Inspection</vt:lpstr>
      <vt:lpstr>Palpation</vt:lpstr>
      <vt:lpstr>Percussion</vt:lpstr>
      <vt:lpstr>Auscultation</vt:lpstr>
      <vt:lpstr>Head-to-Toe Assessment</vt:lpstr>
      <vt:lpstr>Hair</vt:lpstr>
      <vt:lpstr>Loss of Muscle-Temporal Wasting</vt:lpstr>
      <vt:lpstr>Loss of Subcutaneous Fat:  Orbital Region</vt:lpstr>
      <vt:lpstr>Eyes  Bitot Spots &amp; Pale Conjuctiva</vt:lpstr>
      <vt:lpstr>Nasolabial seborrhea</vt:lpstr>
      <vt:lpstr>Mouth/Lips</vt:lpstr>
      <vt:lpstr>Tongue</vt:lpstr>
      <vt:lpstr>Tongue Continued</vt:lpstr>
      <vt:lpstr>Triceps: Loss of Subcutaneous Fat</vt:lpstr>
      <vt:lpstr>Arm Assessing Fat loss- Tricep</vt:lpstr>
      <vt:lpstr>Shoulder- Loss of Muscle</vt:lpstr>
      <vt:lpstr>Clavicle-Loss of Muscle</vt:lpstr>
      <vt:lpstr>Hands:  Loss of Subcutaneous Fat Interosseous Atrophy</vt:lpstr>
      <vt:lpstr>Hands</vt:lpstr>
      <vt:lpstr>Hands</vt:lpstr>
      <vt:lpstr>Fingernails Nail Blanch Test</vt:lpstr>
      <vt:lpstr>Fingernails (spoon shaped-iron deficiency)</vt:lpstr>
      <vt:lpstr>Fingernails (mottled-vit A or C deficiency)</vt:lpstr>
      <vt:lpstr>Fingernails (Pale-vit A or C deficiency)</vt:lpstr>
      <vt:lpstr>Quadriceps/Calf- Muscle Wasting</vt:lpstr>
      <vt:lpstr>Knee &amp; Calf Wasting</vt:lpstr>
      <vt:lpstr>Head-to-Toe: Skin Assessment</vt:lpstr>
      <vt:lpstr>Skin Assessment- continued </vt:lpstr>
      <vt:lpstr>Skin Assessment:  Edema</vt:lpstr>
      <vt:lpstr>Edema Classifications</vt:lpstr>
      <vt:lpstr>Edema</vt:lpstr>
      <vt:lpstr>Hand Grip Strength</vt:lpstr>
      <vt:lpstr>Summary….   Value of NFPA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Nutrition Focused Physical Assessment in Dietetic Curriculum &amp; Practice</dc:title>
  <dc:creator>HP</dc:creator>
  <cp:lastModifiedBy>Beyer, Megan Joanne</cp:lastModifiedBy>
  <cp:revision>229</cp:revision>
  <dcterms:created xsi:type="dcterms:W3CDTF">2015-02-14T19:01:13Z</dcterms:created>
  <dcterms:modified xsi:type="dcterms:W3CDTF">2016-04-18T18:33:50Z</dcterms:modified>
</cp:coreProperties>
</file>